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82" r:id="rId15"/>
    <p:sldId id="269" r:id="rId16"/>
    <p:sldId id="270" r:id="rId17"/>
    <p:sldId id="281" r:id="rId18"/>
    <p:sldId id="271" r:id="rId19"/>
    <p:sldId id="277" r:id="rId20"/>
    <p:sldId id="272" r:id="rId21"/>
    <p:sldId id="278" r:id="rId22"/>
    <p:sldId id="273" r:id="rId23"/>
    <p:sldId id="279" r:id="rId24"/>
    <p:sldId id="274" r:id="rId25"/>
    <p:sldId id="280" r:id="rId26"/>
    <p:sldId id="275" r:id="rId27"/>
    <p:sldId id="276" r:id="rId2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Office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Microsoft_Office_Excel2.xlsx"/></Relationships>
</file>

<file path=ppt/charts/chart1.xml><?xml version="1.0" encoding="utf-8"?>
<c:chartSpace xmlns:c="http://schemas.openxmlformats.org/drawingml/2006/chart" xmlns:a="http://schemas.openxmlformats.org/drawingml/2006/main" xmlns:r="http://schemas.openxmlformats.org/officeDocument/2006/relationships">
  <c:lang val="ru-RU"/>
  <c:chart>
    <c:title>
      <c:layout/>
    </c:title>
    <c:view3D>
      <c:rotX val="30"/>
      <c:perspective val="30"/>
    </c:view3D>
    <c:plotArea>
      <c:layout/>
      <c:pie3DChart>
        <c:varyColors val="1"/>
        <c:ser>
          <c:idx val="0"/>
          <c:order val="0"/>
          <c:tx>
            <c:strRef>
              <c:f>Лист1!$B$1</c:f>
              <c:strCache>
                <c:ptCount val="1"/>
                <c:pt idx="0">
                  <c:v>Стратегія розвитку туризму</c:v>
                </c:pt>
              </c:strCache>
            </c:strRef>
          </c:tx>
          <c:explosion val="25"/>
          <c:cat>
            <c:strRef>
              <c:f>Лист1!$A$2:$A$5</c:f>
              <c:strCache>
                <c:ptCount val="3"/>
                <c:pt idx="0">
                  <c:v>Стратегія диференціації</c:v>
                </c:pt>
                <c:pt idx="1">
                  <c:v>Стратегія розвитку продукту і росту ринку </c:v>
                </c:pt>
                <c:pt idx="2">
                  <c:v>Стратегія оптимізації витрат</c:v>
                </c:pt>
              </c:strCache>
            </c:strRef>
          </c:cat>
          <c:val>
            <c:numRef>
              <c:f>Лист1!$B$2:$B$5</c:f>
              <c:numCache>
                <c:formatCode>General</c:formatCode>
                <c:ptCount val="4"/>
                <c:pt idx="0">
                  <c:v>2</c:v>
                </c:pt>
                <c:pt idx="1">
                  <c:v>2</c:v>
                </c:pt>
                <c:pt idx="2">
                  <c:v>2</c:v>
                </c:pt>
              </c:numCache>
            </c:numRef>
          </c:val>
        </c:ser>
      </c:pie3DChart>
    </c:plotArea>
    <c:legend>
      <c:legendPos val="r"/>
      <c:layout/>
    </c:legend>
    <c:plotVisOnly val="1"/>
  </c:chart>
  <c:txPr>
    <a:bodyPr/>
    <a:lstStyle/>
    <a:p>
      <a:pPr>
        <a:defRPr sz="1800"/>
      </a:pPr>
      <a:endParaRPr lang="ru-RU"/>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ru-RU"/>
  <c:chart>
    <c:view3D>
      <c:perspective val="30"/>
    </c:view3D>
    <c:plotArea>
      <c:layout/>
      <c:area3DChart>
        <c:grouping val="percentStacked"/>
        <c:ser>
          <c:idx val="0"/>
          <c:order val="0"/>
          <c:tx>
            <c:strRef>
              <c:f>Лист1!$B$1</c:f>
              <c:strCache>
                <c:ptCount val="1"/>
                <c:pt idx="0">
                  <c:v>Посилити фінансові можливості туристичної галузі в Ніжині - 15%</c:v>
                </c:pt>
              </c:strCache>
            </c:strRef>
          </c:tx>
          <c:cat>
            <c:numRef>
              <c:f>Лист1!$A$2:$A$6</c:f>
              <c:numCache>
                <c:formatCode>General</c:formatCode>
                <c:ptCount val="5"/>
              </c:numCache>
            </c:numRef>
          </c:cat>
          <c:val>
            <c:numRef>
              <c:f>Лист1!$B$2:$B$6</c:f>
              <c:numCache>
                <c:formatCode>General</c:formatCode>
                <c:ptCount val="5"/>
                <c:pt idx="0">
                  <c:v>15</c:v>
                </c:pt>
                <c:pt idx="1">
                  <c:v>15</c:v>
                </c:pt>
                <c:pt idx="2">
                  <c:v>15</c:v>
                </c:pt>
                <c:pt idx="3">
                  <c:v>15</c:v>
                </c:pt>
                <c:pt idx="4">
                  <c:v>15</c:v>
                </c:pt>
              </c:numCache>
            </c:numRef>
          </c:val>
        </c:ser>
        <c:ser>
          <c:idx val="1"/>
          <c:order val="1"/>
          <c:tx>
            <c:strRef>
              <c:f>Лист1!$C$1</c:f>
              <c:strCache>
                <c:ptCount val="1"/>
                <c:pt idx="0">
                  <c:v>Розбудувати сучасну мережу туристичної інфраструктури - 21%</c:v>
                </c:pt>
              </c:strCache>
            </c:strRef>
          </c:tx>
          <c:cat>
            <c:numRef>
              <c:f>Лист1!$A$2:$A$6</c:f>
              <c:numCache>
                <c:formatCode>General</c:formatCode>
                <c:ptCount val="5"/>
              </c:numCache>
            </c:numRef>
          </c:cat>
          <c:val>
            <c:numRef>
              <c:f>Лист1!$C$2:$C$6</c:f>
              <c:numCache>
                <c:formatCode>General</c:formatCode>
                <c:ptCount val="5"/>
                <c:pt idx="0">
                  <c:v>21</c:v>
                </c:pt>
                <c:pt idx="1">
                  <c:v>21</c:v>
                </c:pt>
                <c:pt idx="2">
                  <c:v>21</c:v>
                </c:pt>
                <c:pt idx="3">
                  <c:v>21</c:v>
                </c:pt>
                <c:pt idx="4">
                  <c:v>21</c:v>
                </c:pt>
              </c:numCache>
            </c:numRef>
          </c:val>
        </c:ser>
        <c:ser>
          <c:idx val="2"/>
          <c:order val="2"/>
          <c:tx>
            <c:strRef>
              <c:f>Лист1!$D$1</c:f>
              <c:strCache>
                <c:ptCount val="1"/>
                <c:pt idx="0">
                  <c:v>Створити конкурентоспроможний туристичний продукт - 29%</c:v>
                </c:pt>
              </c:strCache>
            </c:strRef>
          </c:tx>
          <c:spPr>
            <a:ln w="25400">
              <a:noFill/>
            </a:ln>
          </c:spPr>
          <c:cat>
            <c:numRef>
              <c:f>Лист1!$A$2:$A$6</c:f>
              <c:numCache>
                <c:formatCode>General</c:formatCode>
                <c:ptCount val="5"/>
              </c:numCache>
            </c:numRef>
          </c:cat>
          <c:val>
            <c:numRef>
              <c:f>Лист1!$D$2:$D$6</c:f>
              <c:numCache>
                <c:formatCode>General</c:formatCode>
                <c:ptCount val="5"/>
                <c:pt idx="0">
                  <c:v>29</c:v>
                </c:pt>
                <c:pt idx="1">
                  <c:v>29</c:v>
                </c:pt>
                <c:pt idx="2">
                  <c:v>29</c:v>
                </c:pt>
                <c:pt idx="3">
                  <c:v>29</c:v>
                </c:pt>
                <c:pt idx="4">
                  <c:v>29</c:v>
                </c:pt>
              </c:numCache>
            </c:numRef>
          </c:val>
        </c:ser>
        <c:ser>
          <c:idx val="3"/>
          <c:order val="3"/>
          <c:tx>
            <c:strRef>
              <c:f>Лист1!$E$1</c:f>
              <c:strCache>
                <c:ptCount val="1"/>
                <c:pt idx="0">
                  <c:v>Забезпечити якісне управління туристичною галуззю та інформаційними потоками - 35%</c:v>
                </c:pt>
              </c:strCache>
            </c:strRef>
          </c:tx>
          <c:spPr>
            <a:ln w="25400">
              <a:noFill/>
            </a:ln>
          </c:spPr>
          <c:cat>
            <c:numRef>
              <c:f>Лист1!$A$2:$A$6</c:f>
              <c:numCache>
                <c:formatCode>General</c:formatCode>
                <c:ptCount val="5"/>
              </c:numCache>
            </c:numRef>
          </c:cat>
          <c:val>
            <c:numRef>
              <c:f>Лист1!$E$2:$E$6</c:f>
              <c:numCache>
                <c:formatCode>General</c:formatCode>
                <c:ptCount val="5"/>
                <c:pt idx="0">
                  <c:v>35</c:v>
                </c:pt>
                <c:pt idx="1">
                  <c:v>35</c:v>
                </c:pt>
                <c:pt idx="2">
                  <c:v>35</c:v>
                </c:pt>
                <c:pt idx="3">
                  <c:v>35</c:v>
                </c:pt>
                <c:pt idx="4">
                  <c:v>35</c:v>
                </c:pt>
              </c:numCache>
            </c:numRef>
          </c:val>
        </c:ser>
        <c:axId val="75168000"/>
        <c:axId val="76226560"/>
        <c:axId val="0"/>
      </c:area3DChart>
      <c:catAx>
        <c:axId val="75168000"/>
        <c:scaling>
          <c:orientation val="minMax"/>
        </c:scaling>
        <c:axPos val="b"/>
        <c:numFmt formatCode="General" sourceLinked="1"/>
        <c:tickLblPos val="nextTo"/>
        <c:crossAx val="76226560"/>
        <c:crosses val="autoZero"/>
        <c:auto val="1"/>
        <c:lblAlgn val="ctr"/>
        <c:lblOffset val="100"/>
      </c:catAx>
      <c:valAx>
        <c:axId val="76226560"/>
        <c:scaling>
          <c:orientation val="minMax"/>
        </c:scaling>
        <c:axPos val="l"/>
        <c:majorGridlines/>
        <c:numFmt formatCode="0%" sourceLinked="1"/>
        <c:tickLblPos val="nextTo"/>
        <c:crossAx val="75168000"/>
        <c:crosses val="autoZero"/>
        <c:crossBetween val="midCat"/>
      </c:valAx>
    </c:plotArea>
    <c:legend>
      <c:legendPos val="r"/>
      <c:layout>
        <c:manualLayout>
          <c:xMode val="edge"/>
          <c:yMode val="edge"/>
          <c:x val="0.6276411254166675"/>
          <c:y val="0"/>
          <c:w val="0.37235887458333289"/>
          <c:h val="1"/>
        </c:manualLayout>
      </c:layout>
    </c:legend>
    <c:plotVisOnly val="1"/>
  </c:chart>
  <c:txPr>
    <a:bodyPr/>
    <a:lstStyle/>
    <a:p>
      <a:pPr>
        <a:defRPr sz="1800"/>
      </a:pPr>
      <a:endParaRPr lang="ru-RU"/>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2362200" y="4038600"/>
            <a:ext cx="6477000" cy="1828800"/>
          </a:xfrm>
        </p:spPr>
        <p:txBody>
          <a:bodyPr anchor="b"/>
          <a:lstStyle>
            <a:lvl1pPr>
              <a:defRPr cap="all" baseline="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66A2F83C-34C4-4809-8C1D-1E6AE3E63DB4}" type="datetimeFigureOut">
              <a:rPr lang="ru-RU" smtClean="0"/>
              <a:pPr/>
              <a:t>05.02.2015</a:t>
            </a:fld>
            <a:endParaRPr lang="ru-RU"/>
          </a:p>
        </p:txBody>
      </p:sp>
      <p:sp>
        <p:nvSpPr>
          <p:cNvPr id="17" name="Нижний колонтитул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ru-RU"/>
          </a:p>
        </p:txBody>
      </p:sp>
      <p:sp>
        <p:nvSpPr>
          <p:cNvPr id="29" name="Номер слайда 28"/>
          <p:cNvSpPr>
            <a:spLocks noGrp="1"/>
          </p:cNvSpPr>
          <p:nvPr>
            <p:ph type="sldNum" sz="quarter" idx="12"/>
          </p:nvPr>
        </p:nvSpPr>
        <p:spPr>
          <a:xfrm>
            <a:off x="8001000" y="228600"/>
            <a:ext cx="838200" cy="381000"/>
          </a:xfrm>
        </p:spPr>
        <p:txBody>
          <a:bodyPr/>
          <a:lstStyle>
            <a:lvl1pPr>
              <a:defRPr>
                <a:solidFill>
                  <a:schemeClr val="tx2"/>
                </a:solidFill>
              </a:defRPr>
            </a:lvl1pPr>
          </a:lstStyle>
          <a:p>
            <a:fld id="{AB3355C4-042B-469E-9F3F-7522E85780EE}"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6A2F83C-34C4-4809-8C1D-1E6AE3E63DB4}" type="datetimeFigureOut">
              <a:rPr lang="ru-RU" smtClean="0"/>
              <a:pPr/>
              <a:t>05.02.2015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B3355C4-042B-469E-9F3F-7522E85780EE}"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1"/>
      </p:bgRef>
    </p:bg>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609600"/>
            <a:ext cx="2057400" cy="55165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609600"/>
            <a:ext cx="5562600" cy="5516564"/>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6553200" y="6248402"/>
            <a:ext cx="2209800" cy="365125"/>
          </a:xfrm>
        </p:spPr>
        <p:txBody>
          <a:bodyPr/>
          <a:lstStyle/>
          <a:p>
            <a:fld id="{66A2F83C-34C4-4809-8C1D-1E6AE3E63DB4}" type="datetimeFigureOut">
              <a:rPr lang="ru-RU" smtClean="0"/>
              <a:pPr/>
              <a:t>05.02.2015</a:t>
            </a:fld>
            <a:endParaRPr lang="ru-RU"/>
          </a:p>
        </p:txBody>
      </p:sp>
      <p:sp>
        <p:nvSpPr>
          <p:cNvPr id="5" name="Нижний колонтитул 4"/>
          <p:cNvSpPr>
            <a:spLocks noGrp="1"/>
          </p:cNvSpPr>
          <p:nvPr>
            <p:ph type="ftr" sz="quarter" idx="11"/>
          </p:nvPr>
        </p:nvSpPr>
        <p:spPr>
          <a:xfrm>
            <a:off x="457201" y="6248207"/>
            <a:ext cx="5573483" cy="365125"/>
          </a:xfrm>
        </p:spPr>
        <p:txBody>
          <a:bodyPr/>
          <a:lstStyle/>
          <a:p>
            <a:endParaRPr lang="ru-RU"/>
          </a:p>
        </p:txBody>
      </p:sp>
      <p:sp>
        <p:nvSpPr>
          <p:cNvPr id="7" name="Прямоугольник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Прямоугольник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Номер слайда 5"/>
          <p:cNvSpPr>
            <a:spLocks noGrp="1"/>
          </p:cNvSpPr>
          <p:nvPr>
            <p:ph type="sldNum" sz="quarter" idx="12"/>
          </p:nvPr>
        </p:nvSpPr>
        <p:spPr>
          <a:xfrm rot="5400000">
            <a:off x="5989638" y="144462"/>
            <a:ext cx="533400" cy="244476"/>
          </a:xfrm>
        </p:spPr>
        <p:txBody>
          <a:bodyPr/>
          <a:lstStyle/>
          <a:p>
            <a:fld id="{AB3355C4-042B-469E-9F3F-7522E85780EE}"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2648" y="228600"/>
            <a:ext cx="8153400" cy="990600"/>
          </a:xfrm>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66A2F83C-34C4-4809-8C1D-1E6AE3E63DB4}" type="datetimeFigureOut">
              <a:rPr lang="ru-RU" smtClean="0"/>
              <a:pPr/>
              <a:t>05.02.2015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lvl1pPr>
              <a:defRPr>
                <a:solidFill>
                  <a:srgbClr val="FFFFFF"/>
                </a:solidFill>
              </a:defRPr>
            </a:lvl1pPr>
          </a:lstStyle>
          <a:p>
            <a:fld id="{AB3355C4-042B-469E-9F3F-7522E85780EE}" type="slidenum">
              <a:rPr lang="ru-RU" smtClean="0"/>
              <a:pPr/>
              <a:t>‹#›</a:t>
            </a:fld>
            <a:endParaRPr lang="ru-RU"/>
          </a:p>
        </p:txBody>
      </p:sp>
      <p:sp>
        <p:nvSpPr>
          <p:cNvPr id="8" name="Содержимое 7"/>
          <p:cNvSpPr>
            <a:spLocks noGrp="1"/>
          </p:cNvSpPr>
          <p:nvPr>
            <p:ph sz="quarter" idx="1"/>
          </p:nvPr>
        </p:nvSpPr>
        <p:spPr>
          <a:xfrm>
            <a:off x="612648" y="1600200"/>
            <a:ext cx="8153400" cy="44958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3" name="Текст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7" name="Прямоугольник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66A2F83C-34C4-4809-8C1D-1E6AE3E63DB4}" type="datetimeFigureOut">
              <a:rPr lang="ru-RU" smtClean="0"/>
              <a:pPr/>
              <a:t>05.02.2015</a:t>
            </a:fld>
            <a:endParaRPr lang="ru-RU"/>
          </a:p>
        </p:txBody>
      </p:sp>
      <p:sp>
        <p:nvSpPr>
          <p:cNvPr id="13" name="Номер слайда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AB3355C4-042B-469E-9F3F-7522E85780EE}" type="slidenum">
              <a:rPr lang="ru-RU" smtClean="0"/>
              <a:pPr/>
              <a:t>‹#›</a:t>
            </a:fld>
            <a:endParaRPr lang="ru-RU"/>
          </a:p>
        </p:txBody>
      </p:sp>
      <p:sp>
        <p:nvSpPr>
          <p:cNvPr id="14" name="Нижний колонтитул 13"/>
          <p:cNvSpPr>
            <a:spLocks noGrp="1"/>
          </p:cNvSpPr>
          <p:nvPr>
            <p:ph type="ftr" sz="quarter" idx="12"/>
          </p:nvPr>
        </p:nvSpPr>
        <p:spPr/>
        <p:txBody>
          <a:bodyPr/>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9" name="Содержимое 8"/>
          <p:cNvSpPr>
            <a:spLocks noGrp="1"/>
          </p:cNvSpPr>
          <p:nvPr>
            <p:ph sz="quarter" idx="1"/>
          </p:nvPr>
        </p:nvSpPr>
        <p:spPr>
          <a:xfrm>
            <a:off x="609600"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844901" y="1589567"/>
            <a:ext cx="38862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8" name="Дата 7"/>
          <p:cNvSpPr>
            <a:spLocks noGrp="1"/>
          </p:cNvSpPr>
          <p:nvPr>
            <p:ph type="dt" sz="half" idx="15"/>
          </p:nvPr>
        </p:nvSpPr>
        <p:spPr/>
        <p:txBody>
          <a:bodyPr rtlCol="0"/>
          <a:lstStyle/>
          <a:p>
            <a:fld id="{66A2F83C-34C4-4809-8C1D-1E6AE3E63DB4}" type="datetimeFigureOut">
              <a:rPr lang="ru-RU" smtClean="0"/>
              <a:pPr/>
              <a:t>05.02.2015</a:t>
            </a:fld>
            <a:endParaRPr lang="ru-RU"/>
          </a:p>
        </p:txBody>
      </p:sp>
      <p:sp>
        <p:nvSpPr>
          <p:cNvPr id="10" name="Номер слайда 9"/>
          <p:cNvSpPr>
            <a:spLocks noGrp="1"/>
          </p:cNvSpPr>
          <p:nvPr>
            <p:ph type="sldNum" sz="quarter" idx="16"/>
          </p:nvPr>
        </p:nvSpPr>
        <p:spPr/>
        <p:txBody>
          <a:bodyPr rtlCol="0"/>
          <a:lstStyle/>
          <a:p>
            <a:fld id="{AB3355C4-042B-469E-9F3F-7522E85780EE}" type="slidenum">
              <a:rPr lang="ru-RU" smtClean="0"/>
              <a:pPr/>
              <a:t>‹#›</a:t>
            </a:fld>
            <a:endParaRPr lang="ru-RU"/>
          </a:p>
        </p:txBody>
      </p:sp>
      <p:sp>
        <p:nvSpPr>
          <p:cNvPr id="12" name="Нижний колонтитул 11"/>
          <p:cNvSpPr>
            <a:spLocks noGrp="1"/>
          </p:cNvSpPr>
          <p:nvPr>
            <p:ph type="ftr" sz="quarter" idx="17"/>
          </p:nvPr>
        </p:nvSpPr>
        <p:spPr/>
        <p:txBody>
          <a:bodyPr rtlCol="0"/>
          <a:lstStyle/>
          <a:p>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273050"/>
            <a:ext cx="8153400" cy="869950"/>
          </a:xfrm>
        </p:spPr>
        <p:txBody>
          <a:bodyPr anchor="ctr"/>
          <a:lstStyle>
            <a:lvl1pPr>
              <a:defRPr/>
            </a:lvl1pPr>
          </a:lstStyle>
          <a:p>
            <a:r>
              <a:rPr kumimoji="0" lang="ru-RU" smtClean="0"/>
              <a:t>Образец заголовка</a:t>
            </a:r>
            <a:endParaRPr kumimoji="0" lang="en-US"/>
          </a:p>
        </p:txBody>
      </p:sp>
      <p:sp>
        <p:nvSpPr>
          <p:cNvPr id="11" name="Содержимое 10"/>
          <p:cNvSpPr>
            <a:spLocks noGrp="1"/>
          </p:cNvSpPr>
          <p:nvPr>
            <p:ph sz="quarter" idx="2"/>
          </p:nvPr>
        </p:nvSpPr>
        <p:spPr>
          <a:xfrm>
            <a:off x="609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800600" y="2438400"/>
            <a:ext cx="3886200" cy="35814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5"/>
          </p:nvPr>
        </p:nvSpPr>
        <p:spPr/>
        <p:txBody>
          <a:bodyPr rtlCol="0"/>
          <a:lstStyle/>
          <a:p>
            <a:fld id="{66A2F83C-34C4-4809-8C1D-1E6AE3E63DB4}" type="datetimeFigureOut">
              <a:rPr lang="ru-RU" smtClean="0"/>
              <a:pPr/>
              <a:t>05.02.2015</a:t>
            </a:fld>
            <a:endParaRPr lang="ru-RU"/>
          </a:p>
        </p:txBody>
      </p:sp>
      <p:sp>
        <p:nvSpPr>
          <p:cNvPr id="12" name="Номер слайда 11"/>
          <p:cNvSpPr>
            <a:spLocks noGrp="1"/>
          </p:cNvSpPr>
          <p:nvPr>
            <p:ph type="sldNum" sz="quarter" idx="16"/>
          </p:nvPr>
        </p:nvSpPr>
        <p:spPr/>
        <p:txBody>
          <a:bodyPr rtlCol="0"/>
          <a:lstStyle/>
          <a:p>
            <a:fld id="{AB3355C4-042B-469E-9F3F-7522E85780EE}" type="slidenum">
              <a:rPr lang="ru-RU" smtClean="0"/>
              <a:pPr/>
              <a:t>‹#›</a:t>
            </a:fld>
            <a:endParaRPr lang="ru-RU"/>
          </a:p>
        </p:txBody>
      </p:sp>
      <p:sp>
        <p:nvSpPr>
          <p:cNvPr id="14" name="Нижний колонтитул 13"/>
          <p:cNvSpPr>
            <a:spLocks noGrp="1"/>
          </p:cNvSpPr>
          <p:nvPr>
            <p:ph type="ftr" sz="quarter" idx="17"/>
          </p:nvPr>
        </p:nvSpPr>
        <p:spPr/>
        <p:txBody>
          <a:bodyPr rtlCol="0"/>
          <a:lstStyle/>
          <a:p>
            <a:endParaRPr lang="ru-RU"/>
          </a:p>
        </p:txBody>
      </p:sp>
      <p:sp>
        <p:nvSpPr>
          <p:cNvPr id="16" name="Текст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5" name="Текст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66A2F83C-34C4-4809-8C1D-1E6AE3E63DB4}" type="datetimeFigureOut">
              <a:rPr lang="ru-RU" smtClean="0"/>
              <a:pPr/>
              <a:t>05.02.2015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lvl1pPr>
              <a:defRPr>
                <a:solidFill>
                  <a:srgbClr val="FFFFFF"/>
                </a:solidFill>
              </a:defRPr>
            </a:lvl1pPr>
          </a:lstStyle>
          <a:p>
            <a:fld id="{AB3355C4-042B-469E-9F3F-7522E85780EE}"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6A2F83C-34C4-4809-8C1D-1E6AE3E63DB4}" type="datetimeFigureOut">
              <a:rPr lang="ru-RU" smtClean="0"/>
              <a:pPr/>
              <a:t>05.02.2015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a:xfrm>
            <a:off x="0" y="6248400"/>
            <a:ext cx="533400" cy="381000"/>
          </a:xfrm>
        </p:spPr>
        <p:txBody>
          <a:bodyPr/>
          <a:lstStyle>
            <a:lvl1pPr>
              <a:defRPr>
                <a:solidFill>
                  <a:schemeClr val="tx2"/>
                </a:solidFill>
              </a:defRPr>
            </a:lvl1pPr>
          </a:lstStyle>
          <a:p>
            <a:fld id="{AB3355C4-042B-469E-9F3F-7522E85780EE}"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3050"/>
            <a:ext cx="8077200" cy="869950"/>
          </a:xfrm>
        </p:spPr>
        <p:txBody>
          <a:bodyPr anchor="ctr"/>
          <a:lstStyle>
            <a:lvl1pPr algn="l">
              <a:buNone/>
              <a:defRPr sz="4400" b="0"/>
            </a:lvl1p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66A2F83C-34C4-4809-8C1D-1E6AE3E63DB4}" type="datetimeFigureOut">
              <a:rPr lang="ru-RU" smtClean="0"/>
              <a:pPr/>
              <a:t>05.02.2015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lvl1pPr>
              <a:defRPr>
                <a:solidFill>
                  <a:srgbClr val="FFFFFF"/>
                </a:solidFill>
              </a:defRPr>
            </a:lvl1pPr>
          </a:lstStyle>
          <a:p>
            <a:fld id="{AB3355C4-042B-469E-9F3F-7522E85780EE}" type="slidenum">
              <a:rPr lang="ru-RU" smtClean="0"/>
              <a:pPr/>
              <a:t>‹#›</a:t>
            </a:fld>
            <a:endParaRPr lang="ru-RU"/>
          </a:p>
        </p:txBody>
      </p:sp>
      <p:sp>
        <p:nvSpPr>
          <p:cNvPr id="3" name="Текст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9" name="Содержимое 8"/>
          <p:cNvSpPr>
            <a:spLocks noGrp="1"/>
          </p:cNvSpPr>
          <p:nvPr>
            <p:ph sz="quarter" idx="1"/>
          </p:nvPr>
        </p:nvSpPr>
        <p:spPr>
          <a:xfrm>
            <a:off x="2362200" y="1752600"/>
            <a:ext cx="6400800" cy="4419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3">
        <a:schemeClr val="bg2"/>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8" name="Прямоугольник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ru-RU" smtClean="0"/>
              <a:t>Образец заголовка</a:t>
            </a:r>
            <a:endParaRPr kumimoji="0" lang="en-US"/>
          </a:p>
        </p:txBody>
      </p:sp>
      <p:sp>
        <p:nvSpPr>
          <p:cNvPr id="11" name="Прямоугольник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Дата 11"/>
          <p:cNvSpPr>
            <a:spLocks noGrp="1"/>
          </p:cNvSpPr>
          <p:nvPr>
            <p:ph type="dt" sz="half" idx="10"/>
          </p:nvPr>
        </p:nvSpPr>
        <p:spPr>
          <a:xfrm>
            <a:off x="6248400" y="6248400"/>
            <a:ext cx="2667000" cy="365125"/>
          </a:xfrm>
        </p:spPr>
        <p:txBody>
          <a:bodyPr rtlCol="0"/>
          <a:lstStyle/>
          <a:p>
            <a:fld id="{66A2F83C-34C4-4809-8C1D-1E6AE3E63DB4}" type="datetimeFigureOut">
              <a:rPr lang="ru-RU" smtClean="0"/>
              <a:pPr/>
              <a:t>05.02.2015</a:t>
            </a:fld>
            <a:endParaRPr lang="ru-RU"/>
          </a:p>
        </p:txBody>
      </p:sp>
      <p:sp>
        <p:nvSpPr>
          <p:cNvPr id="13" name="Номер слайда 12"/>
          <p:cNvSpPr>
            <a:spLocks noGrp="1"/>
          </p:cNvSpPr>
          <p:nvPr>
            <p:ph type="sldNum" sz="quarter" idx="11"/>
          </p:nvPr>
        </p:nvSpPr>
        <p:spPr>
          <a:xfrm>
            <a:off x="0" y="4667249"/>
            <a:ext cx="1447800" cy="663578"/>
          </a:xfrm>
        </p:spPr>
        <p:txBody>
          <a:bodyPr rtlCol="0"/>
          <a:lstStyle>
            <a:lvl1pPr>
              <a:defRPr sz="2800"/>
            </a:lvl1pPr>
          </a:lstStyle>
          <a:p>
            <a:fld id="{AB3355C4-042B-469E-9F3F-7522E85780EE}" type="slidenum">
              <a:rPr lang="ru-RU" smtClean="0"/>
              <a:pPr/>
              <a:t>‹#›</a:t>
            </a:fld>
            <a:endParaRPr lang="ru-RU"/>
          </a:p>
        </p:txBody>
      </p:sp>
      <p:sp>
        <p:nvSpPr>
          <p:cNvPr id="14" name="Нижний колонтитул 13"/>
          <p:cNvSpPr>
            <a:spLocks noGrp="1"/>
          </p:cNvSpPr>
          <p:nvPr>
            <p:ph type="ftr" sz="quarter" idx="12"/>
          </p:nvPr>
        </p:nvSpPr>
        <p:spPr>
          <a:xfrm>
            <a:off x="1600200" y="6248206"/>
            <a:ext cx="4572000" cy="365125"/>
          </a:xfrm>
        </p:spPr>
        <p:txBody>
          <a:bodyPr rtlCol="0"/>
          <a:lstStyle/>
          <a:p>
            <a:endParaRPr lang="ru-RU"/>
          </a:p>
        </p:txBody>
      </p:sp>
      <p:sp>
        <p:nvSpPr>
          <p:cNvPr id="3" name="Рисунок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ru-RU" smtClean="0"/>
              <a:t>Вставка рисунка</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609600" y="228600"/>
            <a:ext cx="8153400" cy="9906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66A2F83C-34C4-4809-8C1D-1E6AE3E63DB4}" type="datetimeFigureOut">
              <a:rPr lang="ru-RU" smtClean="0"/>
              <a:pPr/>
              <a:t>05.02.2015</a:t>
            </a:fld>
            <a:endParaRPr lang="ru-RU"/>
          </a:p>
        </p:txBody>
      </p:sp>
      <p:sp>
        <p:nvSpPr>
          <p:cNvPr id="3" name="Нижний колонтитул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ru-RU"/>
          </a:p>
        </p:txBody>
      </p:sp>
      <p:sp>
        <p:nvSpPr>
          <p:cNvPr id="7" name="Прямоугольник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AB3355C4-042B-469E-9F3F-7522E85780EE}"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uk-UA" b="1" dirty="0" smtClean="0"/>
              <a:t>Стратегія туристичного розвитку</a:t>
            </a:r>
            <a:r>
              <a:rPr lang="ru-RU" dirty="0" smtClean="0"/>
              <a:t/>
            </a:r>
            <a:br>
              <a:rPr lang="ru-RU" dirty="0" smtClean="0"/>
            </a:br>
            <a:r>
              <a:rPr lang="uk-UA" b="1" dirty="0" smtClean="0"/>
              <a:t> міста Ніжина</a:t>
            </a:r>
            <a:r>
              <a:rPr lang="ru-RU" dirty="0" smtClean="0"/>
              <a:t/>
            </a:r>
            <a:br>
              <a:rPr lang="ru-RU" dirty="0" smtClean="0"/>
            </a:br>
            <a:endParaRPr lang="ru-RU" dirty="0"/>
          </a:p>
        </p:txBody>
      </p:sp>
      <p:sp>
        <p:nvSpPr>
          <p:cNvPr id="3" name="Подзаголовок 2"/>
          <p:cNvSpPr>
            <a:spLocks noGrp="1"/>
          </p:cNvSpPr>
          <p:nvPr>
            <p:ph type="subTitle" idx="1"/>
          </p:nvPr>
        </p:nvSpPr>
        <p:spPr/>
        <p:txBody>
          <a:bodyPr>
            <a:normAutofit fontScale="92500" lnSpcReduction="20000"/>
          </a:bodyPr>
          <a:lstStyle/>
          <a:p>
            <a:r>
              <a:rPr lang="uk-UA" dirty="0" smtClean="0"/>
              <a:t>проект, підготовлений управлінням культури і туризму  Ніжинської міської ради</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sz="3100" b="1" dirty="0" smtClean="0"/>
              <a:t>Головна характеристика стратегії – поєднання та впровадження кількох складових</a:t>
            </a:r>
            <a:endParaRPr lang="ru-RU" dirty="0"/>
          </a:p>
        </p:txBody>
      </p:sp>
      <p:graphicFrame>
        <p:nvGraphicFramePr>
          <p:cNvPr id="4" name="Содержимое 3"/>
          <p:cNvGraphicFramePr>
            <a:graphicFrameLocks noGrp="1"/>
          </p:cNvGraphicFramePr>
          <p:nvPr>
            <p:ph sz="quarter" idx="1"/>
          </p:nvPr>
        </p:nvGraphicFramePr>
        <p:xfrm>
          <a:off x="612775" y="1600200"/>
          <a:ext cx="8153400" cy="4495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1" dirty="0" smtClean="0"/>
              <a:t>Стратегія диференціації</a:t>
            </a:r>
            <a:r>
              <a:rPr lang="ru-RU" dirty="0" smtClean="0"/>
              <a:t/>
            </a:r>
            <a:br>
              <a:rPr lang="ru-RU" dirty="0" smtClean="0"/>
            </a:br>
            <a:endParaRPr lang="ru-RU" dirty="0"/>
          </a:p>
        </p:txBody>
      </p:sp>
      <p:sp>
        <p:nvSpPr>
          <p:cNvPr id="3" name="Содержимое 2"/>
          <p:cNvSpPr>
            <a:spLocks noGrp="1"/>
          </p:cNvSpPr>
          <p:nvPr>
            <p:ph sz="quarter" idx="1"/>
          </p:nvPr>
        </p:nvSpPr>
        <p:spPr/>
        <p:txBody>
          <a:bodyPr>
            <a:normAutofit fontScale="92500" lnSpcReduction="10000"/>
          </a:bodyPr>
          <a:lstStyle/>
          <a:p>
            <a:pPr lvl="0"/>
            <a:r>
              <a:rPr lang="uk-UA" dirty="0" smtClean="0">
                <a:latin typeface="Bookman Old Style" pitchFamily="18" charset="0"/>
              </a:rPr>
              <a:t>розширення асортиментів природних турів для різних груп туристів та різних сезонів; використання диференційованої цінової політики; </a:t>
            </a:r>
            <a:endParaRPr lang="ru-RU" dirty="0" smtClean="0">
              <a:latin typeface="Bookman Old Style" pitchFamily="18" charset="0"/>
            </a:endParaRPr>
          </a:p>
          <a:p>
            <a:pPr lvl="0"/>
            <a:r>
              <a:rPr lang="uk-UA" dirty="0" smtClean="0">
                <a:latin typeface="Bookman Old Style" pitchFamily="18" charset="0"/>
              </a:rPr>
              <a:t>розвиток системи додаткових послуг і супутніх продуктів при </a:t>
            </a:r>
            <a:r>
              <a:rPr lang="uk-UA" dirty="0" smtClean="0">
                <a:latin typeface="Bookman Old Style" pitchFamily="18" charset="0"/>
              </a:rPr>
              <a:t>реалізації </a:t>
            </a:r>
            <a:r>
              <a:rPr lang="uk-UA" dirty="0" smtClean="0">
                <a:latin typeface="Bookman Old Style" pitchFamily="18" charset="0"/>
              </a:rPr>
              <a:t>існуючих турів; </a:t>
            </a:r>
            <a:endParaRPr lang="ru-RU" dirty="0" smtClean="0">
              <a:latin typeface="Bookman Old Style" pitchFamily="18" charset="0"/>
            </a:endParaRPr>
          </a:p>
          <a:p>
            <a:pPr lvl="0"/>
            <a:r>
              <a:rPr lang="uk-UA" dirty="0" smtClean="0">
                <a:latin typeface="Bookman Old Style" pitchFamily="18" charset="0"/>
              </a:rPr>
              <a:t>проведення диференційованої та гнучкої цінової політики; </a:t>
            </a:r>
            <a:endParaRPr lang="ru-RU" dirty="0" smtClean="0">
              <a:latin typeface="Bookman Old Style" pitchFamily="18" charset="0"/>
            </a:endParaRPr>
          </a:p>
          <a:p>
            <a:pPr lvl="0"/>
            <a:r>
              <a:rPr lang="uk-UA" dirty="0" smtClean="0">
                <a:latin typeface="Bookman Old Style" pitchFamily="18" charset="0"/>
              </a:rPr>
              <a:t>об'єднання культурно-історичного туризму з рекреаційним</a:t>
            </a:r>
            <a:endParaRPr lang="ru-RU" dirty="0" smtClean="0">
              <a:latin typeface="Bookman Old Style" pitchFamily="18" charset="0"/>
            </a:endParaRPr>
          </a:p>
          <a:p>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1" dirty="0" smtClean="0"/>
              <a:t>Стратегія оптимізації витрат</a:t>
            </a:r>
            <a:r>
              <a:rPr lang="ru-RU" dirty="0" smtClean="0"/>
              <a:t/>
            </a:r>
            <a:br>
              <a:rPr lang="ru-RU" dirty="0" smtClean="0"/>
            </a:br>
            <a:endParaRPr lang="ru-RU" dirty="0"/>
          </a:p>
        </p:txBody>
      </p:sp>
      <p:sp>
        <p:nvSpPr>
          <p:cNvPr id="3" name="Содержимое 2"/>
          <p:cNvSpPr>
            <a:spLocks noGrp="1"/>
          </p:cNvSpPr>
          <p:nvPr>
            <p:ph sz="quarter" idx="1"/>
          </p:nvPr>
        </p:nvSpPr>
        <p:spPr/>
        <p:txBody>
          <a:bodyPr/>
          <a:lstStyle/>
          <a:p>
            <a:pPr lvl="0"/>
            <a:r>
              <a:rPr lang="uk-UA" dirty="0" smtClean="0">
                <a:latin typeface="Bookman Old Style" pitchFamily="18" charset="0"/>
              </a:rPr>
              <a:t>маркетингове стимулювання найбільш популярних турів і маршрутів; </a:t>
            </a:r>
            <a:endParaRPr lang="ru-RU" dirty="0" smtClean="0">
              <a:latin typeface="Bookman Old Style" pitchFamily="18" charset="0"/>
            </a:endParaRPr>
          </a:p>
          <a:p>
            <a:pPr lvl="0"/>
            <a:r>
              <a:rPr lang="uk-UA" dirty="0" smtClean="0">
                <a:latin typeface="Bookman Old Style" pitchFamily="18" charset="0"/>
              </a:rPr>
              <a:t>зниження витрат за рахунок оптимізації туристичної логістики на найбільш популярних напрямках; </a:t>
            </a:r>
            <a:endParaRPr lang="ru-RU" dirty="0" smtClean="0">
              <a:latin typeface="Bookman Old Style" pitchFamily="18" charset="0"/>
            </a:endParaRPr>
          </a:p>
          <a:p>
            <a:pPr lvl="0"/>
            <a:r>
              <a:rPr lang="uk-UA" dirty="0" smtClean="0">
                <a:latin typeface="Bookman Old Style" pitchFamily="18" charset="0"/>
              </a:rPr>
              <a:t>об'єднання малоприбуткових турів і створення комплексних тур продуктів</a:t>
            </a:r>
            <a:endParaRPr lang="ru-RU" dirty="0" smtClean="0">
              <a:latin typeface="Bookman Old Style" pitchFamily="18" charset="0"/>
            </a:endParaRPr>
          </a:p>
          <a:p>
            <a:pPr>
              <a:buNone/>
            </a:pPr>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1" dirty="0" smtClean="0"/>
              <a:t>Стратегія розвитку продукту і росту ринку </a:t>
            </a:r>
            <a:endParaRPr lang="ru-RU" dirty="0"/>
          </a:p>
        </p:txBody>
      </p:sp>
      <p:sp>
        <p:nvSpPr>
          <p:cNvPr id="3" name="Содержимое 2"/>
          <p:cNvSpPr>
            <a:spLocks noGrp="1"/>
          </p:cNvSpPr>
          <p:nvPr>
            <p:ph sz="quarter" idx="1"/>
          </p:nvPr>
        </p:nvSpPr>
        <p:spPr/>
        <p:txBody>
          <a:bodyPr/>
          <a:lstStyle/>
          <a:p>
            <a:pPr lvl="0"/>
            <a:r>
              <a:rPr lang="uk-UA" dirty="0" smtClean="0">
                <a:latin typeface="Bookman Old Style" pitchFamily="18" charset="0"/>
              </a:rPr>
              <a:t>розробка і просування турів, орієнтованих на різні споживчі групи; </a:t>
            </a:r>
            <a:endParaRPr lang="ru-RU" dirty="0" smtClean="0">
              <a:latin typeface="Bookman Old Style" pitchFamily="18" charset="0"/>
            </a:endParaRPr>
          </a:p>
          <a:p>
            <a:pPr lvl="0"/>
            <a:r>
              <a:rPr lang="uk-UA" dirty="0" smtClean="0">
                <a:latin typeface="Bookman Old Style" pitchFamily="18" charset="0"/>
              </a:rPr>
              <a:t>оновлення формату подій (свят, концертів, фестивалів) і створення супутніх </a:t>
            </a:r>
            <a:r>
              <a:rPr lang="uk-UA" dirty="0" err="1" smtClean="0">
                <a:latin typeface="Bookman Old Style" pitchFamily="18" charset="0"/>
              </a:rPr>
              <a:t>турпродуктів</a:t>
            </a:r>
            <a:r>
              <a:rPr lang="uk-UA" dirty="0" smtClean="0">
                <a:latin typeface="Bookman Old Style" pitchFamily="18" charset="0"/>
              </a:rPr>
              <a:t>, що їх що доповнюють; </a:t>
            </a:r>
            <a:endParaRPr lang="ru-RU" dirty="0" smtClean="0">
              <a:latin typeface="Bookman Old Style" pitchFamily="18" charset="0"/>
            </a:endParaRPr>
          </a:p>
          <a:p>
            <a:pPr lvl="0"/>
            <a:r>
              <a:rPr lang="uk-UA" dirty="0" smtClean="0">
                <a:latin typeface="Bookman Old Style" pitchFamily="18" charset="0"/>
              </a:rPr>
              <a:t>реалізація </a:t>
            </a:r>
            <a:r>
              <a:rPr lang="uk-UA" dirty="0" err="1" smtClean="0">
                <a:latin typeface="Bookman Old Style" pitchFamily="18" charset="0"/>
              </a:rPr>
              <a:t>турпродуктів</a:t>
            </a:r>
            <a:r>
              <a:rPr lang="uk-UA" dirty="0" smtClean="0">
                <a:latin typeface="Bookman Old Style" pitchFamily="18" charset="0"/>
              </a:rPr>
              <a:t> на нових туристичних ринках через зовнішні маркетингові мережі</a:t>
            </a:r>
            <a:endParaRPr lang="ru-RU" dirty="0" smtClean="0">
              <a:latin typeface="Bookman Old Style" pitchFamily="18" charset="0"/>
            </a:endParaRPr>
          </a:p>
          <a:p>
            <a:pPr>
              <a:buNone/>
            </a:pPr>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100" b="1" dirty="0" smtClean="0"/>
              <a:t>Об’єктивні терміни впровадження стратегії</a:t>
            </a:r>
            <a:endParaRPr lang="ru-RU" dirty="0"/>
          </a:p>
        </p:txBody>
      </p:sp>
      <p:sp>
        <p:nvSpPr>
          <p:cNvPr id="3" name="Содержимое 2"/>
          <p:cNvSpPr>
            <a:spLocks noGrp="1"/>
          </p:cNvSpPr>
          <p:nvPr>
            <p:ph sz="quarter" idx="1"/>
          </p:nvPr>
        </p:nvSpPr>
        <p:spPr/>
        <p:txBody>
          <a:bodyPr/>
          <a:lstStyle/>
          <a:p>
            <a:pPr algn="ctr">
              <a:buNone/>
            </a:pPr>
            <a:endParaRPr lang="uk-UA" sz="4000" dirty="0" smtClean="0">
              <a:latin typeface="Bookman Old Style" pitchFamily="18" charset="0"/>
            </a:endParaRPr>
          </a:p>
          <a:p>
            <a:pPr algn="ctr">
              <a:buNone/>
            </a:pPr>
            <a:endParaRPr lang="uk-UA" sz="4000" dirty="0" smtClean="0">
              <a:latin typeface="Bookman Old Style" pitchFamily="18" charset="0"/>
            </a:endParaRPr>
          </a:p>
          <a:p>
            <a:pPr algn="ctr">
              <a:buNone/>
            </a:pPr>
            <a:r>
              <a:rPr lang="uk-UA" sz="4000" dirty="0" smtClean="0">
                <a:latin typeface="Bookman Old Style" pitchFamily="18" charset="0"/>
              </a:rPr>
              <a:t>5 років</a:t>
            </a:r>
            <a:endParaRPr lang="ru-RU" sz="4000" dirty="0" smtClean="0">
              <a:latin typeface="Bookman Old Style" pitchFamily="18" charset="0"/>
            </a:endParaRPr>
          </a:p>
          <a:p>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1" dirty="0" smtClean="0"/>
              <a:t>Головний принцип впровадження стратегії</a:t>
            </a:r>
            <a:endParaRPr lang="ru-RU" dirty="0"/>
          </a:p>
        </p:txBody>
      </p:sp>
      <p:sp>
        <p:nvSpPr>
          <p:cNvPr id="3" name="Содержимое 2"/>
          <p:cNvSpPr>
            <a:spLocks noGrp="1"/>
          </p:cNvSpPr>
          <p:nvPr>
            <p:ph sz="quarter" idx="1"/>
          </p:nvPr>
        </p:nvSpPr>
        <p:spPr/>
        <p:txBody>
          <a:bodyPr/>
          <a:lstStyle/>
          <a:p>
            <a:pPr algn="ctr">
              <a:buNone/>
            </a:pPr>
            <a:r>
              <a:rPr lang="uk-UA" sz="4800" dirty="0" smtClean="0">
                <a:latin typeface="Bookman Old Style" pitchFamily="18" charset="0"/>
              </a:rPr>
              <a:t>Одночасності </a:t>
            </a:r>
          </a:p>
          <a:p>
            <a:pPr algn="ctr">
              <a:buNone/>
            </a:pPr>
            <a:r>
              <a:rPr lang="uk-UA" sz="4800" dirty="0" smtClean="0">
                <a:latin typeface="Bookman Old Style" pitchFamily="18" charset="0"/>
              </a:rPr>
              <a:t>та </a:t>
            </a:r>
          </a:p>
          <a:p>
            <a:pPr algn="ctr">
              <a:buNone/>
            </a:pPr>
            <a:r>
              <a:rPr lang="uk-UA" sz="4800" dirty="0" smtClean="0">
                <a:latin typeface="Bookman Old Style" pitchFamily="18" charset="0"/>
              </a:rPr>
              <a:t>пріоритетності впровадження</a:t>
            </a:r>
            <a:endParaRPr lang="ru-RU" sz="4800" dirty="0" smtClean="0">
              <a:latin typeface="Bookman Old Style" pitchFamily="18" charset="0"/>
            </a:endParaRPr>
          </a:p>
          <a:p>
            <a:endParaRPr lang="ru-RU" dirty="0" smtClean="0"/>
          </a:p>
          <a:p>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p:txBody>
          <a:bodyPr>
            <a:normAutofit fontScale="90000"/>
          </a:bodyPr>
          <a:lstStyle/>
          <a:p>
            <a:r>
              <a:rPr lang="uk-UA" b="1" dirty="0" smtClean="0"/>
              <a:t>Пропоновані нововведення</a:t>
            </a:r>
            <a:r>
              <a:rPr lang="ru-RU" dirty="0" smtClean="0"/>
              <a:t/>
            </a:r>
            <a:br>
              <a:rPr lang="ru-RU" dirty="0" smtClean="0"/>
            </a:br>
            <a:endParaRPr lang="ru-RU" dirty="0"/>
          </a:p>
        </p:txBody>
      </p:sp>
      <p:sp>
        <p:nvSpPr>
          <p:cNvPr id="6" name="Подзаголовок 5"/>
          <p:cNvSpPr>
            <a:spLocks noGrp="1"/>
          </p:cNvSpPr>
          <p:nvPr>
            <p:ph type="subTitle" idx="1"/>
          </p:nvPr>
        </p:nvSpPr>
        <p:spPr/>
        <p:txBody>
          <a:bodyPr/>
          <a:lstStyle/>
          <a:p>
            <a:endParaRPr lang="ru-RU"/>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uk-UA" sz="3200" dirty="0" smtClean="0">
                <a:latin typeface="Bookman Old Style" pitchFamily="18" charset="0"/>
              </a:rPr>
              <a:t>Визначення пріоритетності нововведень</a:t>
            </a:r>
            <a:endParaRPr lang="ru-RU" sz="3200" dirty="0">
              <a:latin typeface="Bookman Old Style" pitchFamily="18" charset="0"/>
            </a:endParaRPr>
          </a:p>
        </p:txBody>
      </p:sp>
      <p:graphicFrame>
        <p:nvGraphicFramePr>
          <p:cNvPr id="9" name="Содержимое 8"/>
          <p:cNvGraphicFramePr>
            <a:graphicFrameLocks noGrp="1"/>
          </p:cNvGraphicFramePr>
          <p:nvPr>
            <p:ph sz="quarter" idx="1"/>
          </p:nvPr>
        </p:nvGraphicFramePr>
        <p:xfrm>
          <a:off x="612775" y="1600200"/>
          <a:ext cx="8135689" cy="492514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sz="3100" b="1" u="sng" dirty="0" smtClean="0"/>
              <a:t>І) Забезпечити якісне управління туристичною галуззю та інформаційними потоками </a:t>
            </a:r>
            <a:endParaRPr lang="ru-RU" dirty="0"/>
          </a:p>
        </p:txBody>
      </p:sp>
      <p:sp>
        <p:nvSpPr>
          <p:cNvPr id="3" name="Содержимое 2"/>
          <p:cNvSpPr>
            <a:spLocks noGrp="1"/>
          </p:cNvSpPr>
          <p:nvPr>
            <p:ph sz="quarter" idx="1"/>
          </p:nvPr>
        </p:nvSpPr>
        <p:spPr/>
        <p:txBody>
          <a:bodyPr>
            <a:normAutofit fontScale="92500" lnSpcReduction="10000"/>
          </a:bodyPr>
          <a:lstStyle/>
          <a:p>
            <a:pPr algn="just">
              <a:buNone/>
            </a:pPr>
            <a:r>
              <a:rPr lang="uk-UA" dirty="0" smtClean="0">
                <a:latin typeface="Bookman Old Style" pitchFamily="18" charset="0"/>
              </a:rPr>
              <a:t>   В туристичному секторі міста існує потреба в узгодженості дій всіх суб’єктів. Необхідно налагодити співпрацю та взаємозв’язок між всіма ланками туристичного процесу. Передбачається також становлення стійких потоків туристичної інформації від організацій, які надають туристичні послуги, до споживачів цих послуг; обмін інформацією в середовищі партнерів галузі та інших дотичних сфер. </a:t>
            </a:r>
            <a:endParaRPr lang="ru-RU" dirty="0" smtClean="0">
              <a:latin typeface="Bookman Old Style" pitchFamily="18" charset="0"/>
            </a:endParaRPr>
          </a:p>
          <a:p>
            <a:endParaRPr lang="ru-RU"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sz="3100" b="1" u="sng" dirty="0" smtClean="0"/>
              <a:t>І) Забезпечити якісне управління туристичною галуззю та інформаційними потоками </a:t>
            </a:r>
            <a:endParaRPr lang="ru-RU" dirty="0"/>
          </a:p>
        </p:txBody>
      </p:sp>
      <p:sp>
        <p:nvSpPr>
          <p:cNvPr id="3" name="Содержимое 2"/>
          <p:cNvSpPr>
            <a:spLocks noGrp="1"/>
          </p:cNvSpPr>
          <p:nvPr>
            <p:ph sz="quarter" idx="1"/>
          </p:nvPr>
        </p:nvSpPr>
        <p:spPr/>
        <p:txBody>
          <a:bodyPr>
            <a:normAutofit fontScale="77500" lnSpcReduction="20000"/>
          </a:bodyPr>
          <a:lstStyle/>
          <a:p>
            <a:r>
              <a:rPr lang="uk-UA" sz="3100" dirty="0" smtClean="0">
                <a:latin typeface="Bookman Old Style" pitchFamily="18" charset="0"/>
              </a:rPr>
              <a:t>1.1. Формування системи збору, накопичення, поширення та обміну туристичною інформацією.</a:t>
            </a:r>
            <a:endParaRPr lang="ru-RU" sz="3100" dirty="0" smtClean="0">
              <a:latin typeface="Bookman Old Style" pitchFamily="18" charset="0"/>
            </a:endParaRPr>
          </a:p>
          <a:p>
            <a:r>
              <a:rPr lang="uk-UA" sz="3100" dirty="0" smtClean="0">
                <a:latin typeface="Bookman Old Style" pitchFamily="18" charset="0"/>
              </a:rPr>
              <a:t>1.2. </a:t>
            </a:r>
            <a:r>
              <a:rPr lang="uk-UA" sz="3100" dirty="0" err="1" smtClean="0">
                <a:latin typeface="Bookman Old Style" pitchFamily="18" charset="0"/>
              </a:rPr>
              <a:t>Брендінг</a:t>
            </a:r>
            <a:r>
              <a:rPr lang="uk-UA" sz="3100" dirty="0" smtClean="0">
                <a:latin typeface="Bookman Old Style" pitchFamily="18" charset="0"/>
              </a:rPr>
              <a:t> міста, маркетинг туристичного продукту Ніжина.</a:t>
            </a:r>
            <a:endParaRPr lang="ru-RU" sz="3100" dirty="0" smtClean="0">
              <a:latin typeface="Bookman Old Style" pitchFamily="18" charset="0"/>
            </a:endParaRPr>
          </a:p>
          <a:p>
            <a:r>
              <a:rPr lang="uk-UA" sz="3100" dirty="0" smtClean="0">
                <a:latin typeface="Bookman Old Style" pitchFamily="18" charset="0"/>
              </a:rPr>
              <a:t>1.3. Координація діяльності в туристичному секторі.</a:t>
            </a:r>
            <a:endParaRPr lang="ru-RU" sz="3100" dirty="0" smtClean="0">
              <a:latin typeface="Bookman Old Style" pitchFamily="18" charset="0"/>
            </a:endParaRPr>
          </a:p>
          <a:p>
            <a:r>
              <a:rPr lang="uk-UA" sz="3100" dirty="0" smtClean="0">
                <a:latin typeface="Bookman Old Style" pitchFamily="18" charset="0"/>
              </a:rPr>
              <a:t>1.4. Підвищення кваліфікації кадрів в галузі туризму, покращення якості послуг.</a:t>
            </a:r>
            <a:endParaRPr lang="ru-RU" sz="3100" dirty="0" smtClean="0">
              <a:latin typeface="Bookman Old Style" pitchFamily="18" charset="0"/>
            </a:endParaRPr>
          </a:p>
          <a:p>
            <a:r>
              <a:rPr lang="uk-UA" sz="3100" dirty="0" smtClean="0">
                <a:latin typeface="Bookman Old Style" pitchFamily="18" charset="0"/>
              </a:rPr>
              <a:t>1.5. Налагодження зовнішньої співпраці (в тому числі міжнародної) в сфері туризму.</a:t>
            </a:r>
            <a:endParaRPr lang="ru-RU" sz="3100" dirty="0" smtClean="0">
              <a:latin typeface="Bookman Old Style" pitchFamily="18" charset="0"/>
            </a:endParaRPr>
          </a:p>
          <a:p>
            <a:r>
              <a:rPr lang="uk-UA" sz="3100" dirty="0" smtClean="0">
                <a:latin typeface="Bookman Old Style" pitchFamily="18" charset="0"/>
              </a:rPr>
              <a:t>1.6. Вдосконалення місцевої нормативно-правової бази в галузі туризму.</a:t>
            </a:r>
            <a:endParaRPr lang="ru-RU" sz="3100" dirty="0" smtClean="0">
              <a:latin typeface="Bookman Old Style" pitchFamily="18" charset="0"/>
            </a:endParaRPr>
          </a:p>
          <a:p>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smtClean="0">
                <a:latin typeface="Bookman Old Style" pitchFamily="18" charset="0"/>
              </a:rPr>
              <a:t>Передумови</a:t>
            </a:r>
            <a:r>
              <a:rPr lang="ru-RU" dirty="0" smtClean="0">
                <a:latin typeface="Bookman Old Style" pitchFamily="18" charset="0"/>
              </a:rPr>
              <a:t/>
            </a:r>
            <a:br>
              <a:rPr lang="ru-RU" dirty="0" smtClean="0">
                <a:latin typeface="Bookman Old Style" pitchFamily="18" charset="0"/>
              </a:rPr>
            </a:br>
            <a:endParaRPr lang="ru-RU" dirty="0">
              <a:latin typeface="Bookman Old Style" pitchFamily="18" charset="0"/>
            </a:endParaRPr>
          </a:p>
        </p:txBody>
      </p:sp>
      <p:sp>
        <p:nvSpPr>
          <p:cNvPr id="3" name="Содержимое 2"/>
          <p:cNvSpPr>
            <a:spLocks noGrp="1"/>
          </p:cNvSpPr>
          <p:nvPr>
            <p:ph sz="quarter" idx="1"/>
          </p:nvPr>
        </p:nvSpPr>
        <p:spPr/>
        <p:txBody>
          <a:bodyPr>
            <a:normAutofit/>
          </a:bodyPr>
          <a:lstStyle/>
          <a:p>
            <a:pPr algn="just">
              <a:buNone/>
            </a:pPr>
            <a:r>
              <a:rPr lang="uk-UA" sz="3200" dirty="0" smtClean="0">
                <a:latin typeface="Bookman Old Style" pitchFamily="18" charset="0"/>
              </a:rPr>
              <a:t>  Динамічний розвиток туризму спостерігається у всьому світі. Ця галузь господарства має неабияке суспільно-економічне  значення, оскільки впливає на рівень ВВП, сприяє розвитку підприємництва, створює робочі місця  тощо, а також формує імідж країни та її регіонів. </a:t>
            </a:r>
            <a:endParaRPr lang="ru-RU" sz="3200" dirty="0" smtClean="0">
              <a:latin typeface="Bookman Old Style" pitchFamily="18" charset="0"/>
            </a:endParaRPr>
          </a:p>
          <a:p>
            <a:pPr algn="just"/>
            <a:endParaRPr lang="ru-RU" sz="3200" dirty="0">
              <a:latin typeface="Bookman Old Style"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sz="3600" b="1" u="sng" dirty="0" smtClean="0"/>
              <a:t>ІІ) Створити конкурентоспроможний туристичний продукт </a:t>
            </a:r>
            <a:endParaRPr lang="ru-RU" dirty="0"/>
          </a:p>
        </p:txBody>
      </p:sp>
      <p:sp>
        <p:nvSpPr>
          <p:cNvPr id="3" name="Содержимое 2"/>
          <p:cNvSpPr>
            <a:spLocks noGrp="1"/>
          </p:cNvSpPr>
          <p:nvPr>
            <p:ph sz="quarter" idx="1"/>
          </p:nvPr>
        </p:nvSpPr>
        <p:spPr/>
        <p:txBody>
          <a:bodyPr>
            <a:normAutofit/>
          </a:bodyPr>
          <a:lstStyle/>
          <a:p>
            <a:pPr algn="just">
              <a:buNone/>
            </a:pPr>
            <a:r>
              <a:rPr lang="uk-UA" dirty="0" smtClean="0">
                <a:latin typeface="Bookman Old Style" pitchFamily="18" charset="0"/>
              </a:rPr>
              <a:t>   Необхідно створити такий набір туристичних послуг, який вирізнятиме Ніжин серед інших туристичних центрів. Вдосконалення старих та створення нових туристичних продуктів має узгоджуватись з баченням та місією розвитку туризму, а також спрямовуватись на конкретні цільові групи. </a:t>
            </a:r>
            <a:endParaRPr lang="ru-RU" dirty="0">
              <a:latin typeface="Bookman Old Style"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sz="3600" b="1" u="sng" dirty="0" smtClean="0"/>
              <a:t>ІІ) Створити конкурентоспроможний туристичний продукт </a:t>
            </a:r>
            <a:endParaRPr lang="ru-RU" dirty="0"/>
          </a:p>
        </p:txBody>
      </p:sp>
      <p:sp>
        <p:nvSpPr>
          <p:cNvPr id="3" name="Содержимое 2"/>
          <p:cNvSpPr>
            <a:spLocks noGrp="1"/>
          </p:cNvSpPr>
          <p:nvPr>
            <p:ph sz="quarter" idx="1"/>
          </p:nvPr>
        </p:nvSpPr>
        <p:spPr/>
        <p:txBody>
          <a:bodyPr>
            <a:normAutofit fontScale="92500" lnSpcReduction="10000"/>
          </a:bodyPr>
          <a:lstStyle/>
          <a:p>
            <a:r>
              <a:rPr lang="uk-UA" dirty="0" smtClean="0">
                <a:latin typeface="Bookman Old Style" pitchFamily="18" charset="0"/>
              </a:rPr>
              <a:t>2.1. Формування туристичних продуктів на основі історичної привабливості міста. </a:t>
            </a:r>
            <a:endParaRPr lang="ru-RU" dirty="0" smtClean="0">
              <a:latin typeface="Bookman Old Style" pitchFamily="18" charset="0"/>
            </a:endParaRPr>
          </a:p>
          <a:p>
            <a:r>
              <a:rPr lang="uk-UA" dirty="0" smtClean="0">
                <a:latin typeface="Bookman Old Style" pitchFamily="18" charset="0"/>
              </a:rPr>
              <a:t>2.2. Створення системи </a:t>
            </a:r>
            <a:r>
              <a:rPr lang="uk-UA" dirty="0" err="1" smtClean="0">
                <a:latin typeface="Bookman Old Style" pitchFamily="18" charset="0"/>
              </a:rPr>
              <a:t>подієвого</a:t>
            </a:r>
            <a:r>
              <a:rPr lang="uk-UA" dirty="0" smtClean="0">
                <a:latin typeface="Bookman Old Style" pitchFamily="18" charset="0"/>
              </a:rPr>
              <a:t> туризму.</a:t>
            </a:r>
            <a:endParaRPr lang="ru-RU" dirty="0" smtClean="0">
              <a:latin typeface="Bookman Old Style" pitchFamily="18" charset="0"/>
            </a:endParaRPr>
          </a:p>
          <a:p>
            <a:r>
              <a:rPr lang="uk-UA" dirty="0" smtClean="0">
                <a:latin typeface="Bookman Old Style" pitchFamily="18" charset="0"/>
              </a:rPr>
              <a:t>2.3. Використання привабливого туристичного регіону Чернігівщини для доповнення туристичного продукту міста.</a:t>
            </a:r>
            <a:endParaRPr lang="ru-RU" dirty="0" smtClean="0">
              <a:latin typeface="Bookman Old Style" pitchFamily="18" charset="0"/>
            </a:endParaRPr>
          </a:p>
          <a:p>
            <a:r>
              <a:rPr lang="uk-UA" dirty="0" smtClean="0">
                <a:latin typeface="Bookman Old Style" pitchFamily="18" charset="0"/>
              </a:rPr>
              <a:t>2.4. Створення сучасних креативних туристичних продуктів.</a:t>
            </a:r>
            <a:endParaRPr lang="ru-RU" dirty="0" smtClean="0">
              <a:latin typeface="Bookman Old Style" pitchFamily="18" charset="0"/>
            </a:endParaRPr>
          </a:p>
          <a:p>
            <a:r>
              <a:rPr lang="uk-UA" dirty="0" smtClean="0">
                <a:latin typeface="Bookman Old Style" pitchFamily="18" charset="0"/>
              </a:rPr>
              <a:t>2.5. Підвищення візуальної привабливості туристичних місць, об’єктів, маршрутів. </a:t>
            </a:r>
            <a:endParaRPr lang="ru-RU" dirty="0" smtClean="0">
              <a:latin typeface="Bookman Old Style" pitchFamily="18" charset="0"/>
            </a:endParaRPr>
          </a:p>
          <a:p>
            <a:endParaRPr lang="ru-RU"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sz="3100" b="1" u="sng" dirty="0" smtClean="0"/>
              <a:t>ІІІ ) Розбудувати сучасну мережу туристичної інфраструктури</a:t>
            </a:r>
            <a:endParaRPr lang="ru-RU" dirty="0"/>
          </a:p>
        </p:txBody>
      </p:sp>
      <p:sp>
        <p:nvSpPr>
          <p:cNvPr id="3" name="Содержимое 2"/>
          <p:cNvSpPr>
            <a:spLocks noGrp="1"/>
          </p:cNvSpPr>
          <p:nvPr>
            <p:ph sz="quarter" idx="1"/>
          </p:nvPr>
        </p:nvSpPr>
        <p:spPr/>
        <p:txBody>
          <a:bodyPr>
            <a:normAutofit lnSpcReduction="10000"/>
          </a:bodyPr>
          <a:lstStyle/>
          <a:p>
            <a:pPr algn="just">
              <a:buNone/>
            </a:pPr>
            <a:r>
              <a:rPr lang="uk-UA" dirty="0" smtClean="0">
                <a:latin typeface="Bookman Old Style" pitchFamily="18" charset="0"/>
              </a:rPr>
              <a:t>   Передбачається покращення умов перебування туристів в місті, їх пересування, відпочинку, харчування та задоволення інших потреб. Під час реалізації пріоритету варто врахувати існуючий незадовільний стан багатьох туристично-привабливих об’єктів, а також благоустрій парків, скверів, площ. Туристи в Ніжині мають почуватися комфортно, зручно, а головне – безпечно.  </a:t>
            </a:r>
            <a:endParaRPr lang="ru-RU" dirty="0" smtClean="0">
              <a:latin typeface="Bookman Old Style" pitchFamily="18" charset="0"/>
            </a:endParaRPr>
          </a:p>
          <a:p>
            <a:endParaRPr lang="ru-RU"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sz="3100" b="1" u="sng" dirty="0" smtClean="0"/>
              <a:t>ІІІ ) Розбудувати сучасну мережу туристичної інфраструктури</a:t>
            </a:r>
            <a:endParaRPr lang="ru-RU" dirty="0"/>
          </a:p>
        </p:txBody>
      </p:sp>
      <p:sp>
        <p:nvSpPr>
          <p:cNvPr id="3" name="Содержимое 2"/>
          <p:cNvSpPr>
            <a:spLocks noGrp="1"/>
          </p:cNvSpPr>
          <p:nvPr>
            <p:ph sz="quarter" idx="1"/>
          </p:nvPr>
        </p:nvSpPr>
        <p:spPr/>
        <p:txBody>
          <a:bodyPr>
            <a:normAutofit fontScale="85000" lnSpcReduction="20000"/>
          </a:bodyPr>
          <a:lstStyle/>
          <a:p>
            <a:r>
              <a:rPr lang="uk-UA" dirty="0" smtClean="0">
                <a:latin typeface="Bookman Old Style" pitchFamily="18" charset="0"/>
              </a:rPr>
              <a:t>3.1. Створення додаткових об’єктів та послуг міської інфраструктури.</a:t>
            </a:r>
            <a:endParaRPr lang="ru-RU" dirty="0" smtClean="0">
              <a:latin typeface="Bookman Old Style" pitchFamily="18" charset="0"/>
            </a:endParaRPr>
          </a:p>
          <a:p>
            <a:r>
              <a:rPr lang="uk-UA" dirty="0" smtClean="0">
                <a:latin typeface="Bookman Old Style" pitchFamily="18" charset="0"/>
              </a:rPr>
              <a:t>3.2. Збереження історичних пам’яток, благоустрій зелених зон та парків.</a:t>
            </a:r>
            <a:endParaRPr lang="ru-RU" dirty="0" smtClean="0">
              <a:latin typeface="Bookman Old Style" pitchFamily="18" charset="0"/>
            </a:endParaRPr>
          </a:p>
          <a:p>
            <a:r>
              <a:rPr lang="uk-UA" dirty="0" smtClean="0">
                <a:latin typeface="Bookman Old Style" pitchFamily="18" charset="0"/>
              </a:rPr>
              <a:t>3.3. Створення системи візуальної комунікації в місті та інших візуальних елементів.  </a:t>
            </a:r>
            <a:endParaRPr lang="ru-RU" dirty="0" smtClean="0">
              <a:latin typeface="Bookman Old Style" pitchFamily="18" charset="0"/>
            </a:endParaRPr>
          </a:p>
          <a:p>
            <a:r>
              <a:rPr lang="uk-UA" dirty="0" smtClean="0">
                <a:latin typeface="Bookman Old Style" pitchFamily="18" charset="0"/>
              </a:rPr>
              <a:t>3.4. Будівництво та реконструкція місць для організації заходів.</a:t>
            </a:r>
            <a:endParaRPr lang="ru-RU" dirty="0" smtClean="0">
              <a:latin typeface="Bookman Old Style" pitchFamily="18" charset="0"/>
            </a:endParaRPr>
          </a:p>
          <a:p>
            <a:r>
              <a:rPr lang="uk-UA" dirty="0" smtClean="0">
                <a:latin typeface="Bookman Old Style" pitchFamily="18" charset="0"/>
              </a:rPr>
              <a:t>3.5. Вдосконалення транспортної мережі та сполучень.</a:t>
            </a:r>
            <a:endParaRPr lang="ru-RU" dirty="0" smtClean="0">
              <a:latin typeface="Bookman Old Style" pitchFamily="18" charset="0"/>
            </a:endParaRPr>
          </a:p>
          <a:p>
            <a:r>
              <a:rPr lang="uk-UA" dirty="0" smtClean="0">
                <a:latin typeface="Bookman Old Style" pitchFamily="18" charset="0"/>
              </a:rPr>
              <a:t>3.6. Підвищення рівня безпеки туристів під час їх перебування.</a:t>
            </a:r>
            <a:endParaRPr lang="ru-RU" dirty="0" smtClean="0">
              <a:latin typeface="Bookman Old Style" pitchFamily="18" charset="0"/>
            </a:endParaRPr>
          </a:p>
          <a:p>
            <a:endParaRPr lang="ru-RU"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en-US" sz="3100" b="1" u="sng" dirty="0" smtClean="0"/>
              <a:t>IV </a:t>
            </a:r>
            <a:r>
              <a:rPr lang="uk-UA" sz="3100" b="1" u="sng" dirty="0" smtClean="0"/>
              <a:t>) Посилити фінансові можливості туристичної галузі в Ніжині</a:t>
            </a:r>
            <a:endParaRPr lang="ru-RU" dirty="0"/>
          </a:p>
        </p:txBody>
      </p:sp>
      <p:sp>
        <p:nvSpPr>
          <p:cNvPr id="3" name="Содержимое 2"/>
          <p:cNvSpPr>
            <a:spLocks noGrp="1"/>
          </p:cNvSpPr>
          <p:nvPr>
            <p:ph sz="quarter" idx="1"/>
          </p:nvPr>
        </p:nvSpPr>
        <p:spPr/>
        <p:txBody>
          <a:bodyPr/>
          <a:lstStyle/>
          <a:p>
            <a:pPr algn="just">
              <a:buNone/>
            </a:pPr>
            <a:r>
              <a:rPr lang="uk-UA" dirty="0" smtClean="0">
                <a:latin typeface="Bookman Old Style" pitchFamily="18" charset="0"/>
              </a:rPr>
              <a:t>   Пошук та залучення додаткових ресурсів (в матеріальній та не матеріальній формах) для розвитку туризму міста. Варто врахувати можливості, які відкриваються завдяки близькості до Європейського Союзу - залучення європейських коштів та транскордонне співробітництво. </a:t>
            </a:r>
            <a:endParaRPr lang="ru-RU" dirty="0" smtClean="0">
              <a:latin typeface="Bookman Old Style" pitchFamily="18" charset="0"/>
            </a:endParaRPr>
          </a:p>
          <a:p>
            <a:endParaRPr lang="ru-RU"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en-US" sz="3100" b="1" u="sng" dirty="0" smtClean="0"/>
              <a:t>IV </a:t>
            </a:r>
            <a:r>
              <a:rPr lang="uk-UA" sz="3100" b="1" u="sng" dirty="0" smtClean="0"/>
              <a:t>) Посилити фінансові можливості туристичної галузі в Ніжині</a:t>
            </a:r>
            <a:endParaRPr lang="ru-RU" dirty="0"/>
          </a:p>
        </p:txBody>
      </p:sp>
      <p:sp>
        <p:nvSpPr>
          <p:cNvPr id="3" name="Содержимое 2"/>
          <p:cNvSpPr>
            <a:spLocks noGrp="1"/>
          </p:cNvSpPr>
          <p:nvPr>
            <p:ph sz="quarter" idx="1"/>
          </p:nvPr>
        </p:nvSpPr>
        <p:spPr/>
        <p:txBody>
          <a:bodyPr/>
          <a:lstStyle/>
          <a:p>
            <a:r>
              <a:rPr lang="uk-UA" dirty="0" smtClean="0">
                <a:latin typeface="Bookman Old Style" pitchFamily="18" charset="0"/>
              </a:rPr>
              <a:t>4.1. Пошук та освоєння зовнішніх джерел ресурсів. </a:t>
            </a:r>
            <a:endParaRPr lang="ru-RU" dirty="0" smtClean="0">
              <a:latin typeface="Bookman Old Style" pitchFamily="18" charset="0"/>
            </a:endParaRPr>
          </a:p>
          <a:p>
            <a:r>
              <a:rPr lang="uk-UA" dirty="0" smtClean="0">
                <a:latin typeface="Bookman Old Style" pitchFamily="18" charset="0"/>
              </a:rPr>
              <a:t>4.2. Залучення інвестицій. </a:t>
            </a:r>
            <a:endParaRPr lang="ru-RU" dirty="0" smtClean="0">
              <a:latin typeface="Bookman Old Style" pitchFamily="18" charset="0"/>
            </a:endParaRPr>
          </a:p>
          <a:p>
            <a:r>
              <a:rPr lang="uk-UA" dirty="0" smtClean="0">
                <a:latin typeface="Bookman Old Style" pitchFamily="18" charset="0"/>
              </a:rPr>
              <a:t>4.3. Координація внутрішніх фінансових ресурсів міста. </a:t>
            </a:r>
            <a:endParaRPr lang="ru-RU" dirty="0" smtClean="0">
              <a:latin typeface="Bookman Old Style" pitchFamily="18" charset="0"/>
            </a:endParaRPr>
          </a:p>
          <a:p>
            <a:endParaRPr lang="ru-RU"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idx="1"/>
          </p:nvPr>
        </p:nvSpPr>
        <p:spPr>
          <a:xfrm>
            <a:off x="755576" y="2743200"/>
            <a:ext cx="7739137" cy="2630016"/>
          </a:xfrm>
        </p:spPr>
        <p:txBody>
          <a:bodyPr>
            <a:normAutofit/>
          </a:bodyPr>
          <a:lstStyle/>
          <a:p>
            <a:pPr algn="ctr"/>
            <a:r>
              <a:rPr lang="uk-UA" b="1" dirty="0" smtClean="0">
                <a:latin typeface="Bookman Old Style" pitchFamily="18" charset="0"/>
              </a:rPr>
              <a:t>Заходи з реалізації вище окреслених стратегій стануть добрим поштовхом і створять шанси для динамічного розвитку туристичного сектору в Ніжині.</a:t>
            </a:r>
            <a:endParaRPr lang="ru-RU" b="1" dirty="0" smtClean="0">
              <a:latin typeface="Bookman Old Style" pitchFamily="18" charset="0"/>
            </a:endParaRPr>
          </a:p>
          <a:p>
            <a:endParaRPr lang="ru-RU" dirty="0"/>
          </a:p>
        </p:txBody>
      </p:sp>
      <p:sp>
        <p:nvSpPr>
          <p:cNvPr id="4" name="Заголовок 3"/>
          <p:cNvSpPr>
            <a:spLocks noGrp="1"/>
          </p:cNvSpPr>
          <p:nvPr>
            <p:ph type="title"/>
          </p:nvPr>
        </p:nvSpPr>
        <p:spPr/>
        <p:txBody>
          <a:bodyPr/>
          <a:lstStyle/>
          <a:p>
            <a:r>
              <a:rPr lang="en-US" dirty="0" smtClean="0"/>
              <a:t>P.S.</a:t>
            </a:r>
            <a:endParaRPr lang="ru-RU"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idx="1"/>
          </p:nvPr>
        </p:nvSpPr>
        <p:spPr/>
        <p:txBody>
          <a:bodyPr/>
          <a:lstStyle/>
          <a:p>
            <a:pPr algn="ctr"/>
            <a:r>
              <a:rPr lang="uk-UA" b="1" u="sng" dirty="0" smtClean="0">
                <a:latin typeface="Bookman Old Style" pitchFamily="18" charset="0"/>
              </a:rPr>
              <a:t>Ніжин –  місто,  </a:t>
            </a:r>
            <a:endParaRPr lang="en-US" b="1" u="sng" dirty="0" smtClean="0">
              <a:latin typeface="Bookman Old Style" pitchFamily="18" charset="0"/>
            </a:endParaRPr>
          </a:p>
          <a:p>
            <a:pPr algn="ctr"/>
            <a:r>
              <a:rPr lang="uk-UA" b="1" u="sng" dirty="0" smtClean="0">
                <a:latin typeface="Bookman Old Style" pitchFamily="18" charset="0"/>
              </a:rPr>
              <a:t>перебування в якому</a:t>
            </a:r>
            <a:endParaRPr lang="en-US" b="1" u="sng" dirty="0" smtClean="0">
              <a:latin typeface="Bookman Old Style" pitchFamily="18" charset="0"/>
            </a:endParaRPr>
          </a:p>
          <a:p>
            <a:pPr algn="ctr"/>
            <a:r>
              <a:rPr lang="uk-UA" b="1" u="sng" dirty="0" smtClean="0">
                <a:latin typeface="Bookman Old Style" pitchFamily="18" charset="0"/>
              </a:rPr>
              <a:t> – це  подарунок для тебе!</a:t>
            </a:r>
            <a:endParaRPr lang="ru-RU" dirty="0" smtClean="0">
              <a:latin typeface="Bookman Old Style" pitchFamily="18" charset="0"/>
            </a:endParaRPr>
          </a:p>
          <a:p>
            <a:endParaRPr lang="ru-RU" dirty="0"/>
          </a:p>
        </p:txBody>
      </p:sp>
      <p:sp>
        <p:nvSpPr>
          <p:cNvPr id="3" name="Заголовок 2"/>
          <p:cNvSpPr>
            <a:spLocks noGrp="1"/>
          </p:cNvSpPr>
          <p:nvPr>
            <p:ph type="title"/>
          </p:nvPr>
        </p:nvSpPr>
        <p:spPr/>
        <p:txBody>
          <a:bodyPr/>
          <a:lstStyle/>
          <a:p>
            <a:r>
              <a:rPr lang="uk-UA" dirty="0" smtClean="0"/>
              <a:t>Дякую за увагу!</a:t>
            </a: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smtClean="0">
                <a:latin typeface="Bookman Old Style" pitchFamily="18" charset="0"/>
              </a:rPr>
              <a:t>Передумови</a:t>
            </a:r>
            <a:r>
              <a:rPr lang="ru-RU" dirty="0" smtClean="0">
                <a:latin typeface="Bookman Old Style" pitchFamily="18" charset="0"/>
              </a:rPr>
              <a:t/>
            </a:r>
            <a:br>
              <a:rPr lang="ru-RU" dirty="0" smtClean="0">
                <a:latin typeface="Bookman Old Style" pitchFamily="18" charset="0"/>
              </a:rPr>
            </a:br>
            <a:endParaRPr lang="ru-RU" dirty="0"/>
          </a:p>
        </p:txBody>
      </p:sp>
      <p:sp>
        <p:nvSpPr>
          <p:cNvPr id="3" name="Содержимое 2"/>
          <p:cNvSpPr>
            <a:spLocks noGrp="1"/>
          </p:cNvSpPr>
          <p:nvPr>
            <p:ph sz="quarter" idx="1"/>
          </p:nvPr>
        </p:nvSpPr>
        <p:spPr/>
        <p:txBody>
          <a:bodyPr/>
          <a:lstStyle/>
          <a:p>
            <a:pPr algn="just">
              <a:buNone/>
            </a:pPr>
            <a:r>
              <a:rPr lang="uk-UA" sz="3200" dirty="0" smtClean="0">
                <a:latin typeface="Bookman Old Style" pitchFamily="18" charset="0"/>
              </a:rPr>
              <a:t>   Нині суттєво зростає інтерес до міського туризму, викликають зацікавленість автентичність, місцева культура та історія, а отже стають популярними подорожі, які поєднують  відпочинок і розваги з вивченням культурних та історичних принад.</a:t>
            </a:r>
            <a:endParaRPr lang="ru-RU" sz="3200" dirty="0" smtClean="0">
              <a:latin typeface="Bookman Old Style" pitchFamily="18" charset="0"/>
            </a:endParaRPr>
          </a:p>
          <a:p>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8"/>
          <p:cNvSpPr>
            <a:spLocks noGrp="1"/>
          </p:cNvSpPr>
          <p:nvPr>
            <p:ph type="title"/>
          </p:nvPr>
        </p:nvSpPr>
        <p:spPr/>
        <p:txBody>
          <a:bodyPr/>
          <a:lstStyle/>
          <a:p>
            <a:pPr algn="ctr"/>
            <a:r>
              <a:rPr lang="uk-UA" b="1" dirty="0" smtClean="0">
                <a:latin typeface="Bookman Old Style" pitchFamily="18" charset="0"/>
              </a:rPr>
              <a:t>Місто Ніжин</a:t>
            </a:r>
            <a:endParaRPr lang="ru-RU" b="1" dirty="0">
              <a:latin typeface="Bookman Old Style" pitchFamily="18" charset="0"/>
            </a:endParaRPr>
          </a:p>
        </p:txBody>
      </p:sp>
      <p:pic>
        <p:nvPicPr>
          <p:cNvPr id="12" name="Содержимое 11" descr="Боярина Івана2.jpg"/>
          <p:cNvPicPr>
            <a:picLocks noGrp="1" noChangeAspect="1"/>
          </p:cNvPicPr>
          <p:nvPr>
            <p:ph sz="quarter" idx="1"/>
          </p:nvPr>
        </p:nvPicPr>
        <p:blipFill>
          <a:blip r:embed="rId2" cstate="print"/>
          <a:stretch>
            <a:fillRect/>
          </a:stretch>
        </p:blipFill>
        <p:spPr>
          <a:xfrm>
            <a:off x="609600" y="1772816"/>
            <a:ext cx="4106416" cy="4464496"/>
          </a:xfrm>
        </p:spPr>
      </p:pic>
      <p:sp>
        <p:nvSpPr>
          <p:cNvPr id="11" name="Содержимое 10"/>
          <p:cNvSpPr>
            <a:spLocks noGrp="1"/>
          </p:cNvSpPr>
          <p:nvPr>
            <p:ph sz="quarter" idx="2"/>
          </p:nvPr>
        </p:nvSpPr>
        <p:spPr/>
        <p:txBody>
          <a:bodyPr>
            <a:normAutofit lnSpcReduction="10000"/>
          </a:bodyPr>
          <a:lstStyle/>
          <a:p>
            <a:pPr algn="ctr">
              <a:buNone/>
            </a:pPr>
            <a:r>
              <a:rPr lang="uk-UA" dirty="0" smtClean="0">
                <a:latin typeface="Bookman Old Style" pitchFamily="18" charset="0"/>
              </a:rPr>
              <a:t>Місто Ніжин є одним з найстаріших в Україні, </a:t>
            </a:r>
          </a:p>
          <a:p>
            <a:pPr algn="ctr">
              <a:buNone/>
            </a:pPr>
            <a:r>
              <a:rPr lang="uk-UA" dirty="0" smtClean="0">
                <a:latin typeface="Bookman Old Style" pitchFamily="18" charset="0"/>
              </a:rPr>
              <a:t>але, на жаль, </a:t>
            </a:r>
          </a:p>
          <a:p>
            <a:pPr algn="ctr">
              <a:buNone/>
            </a:pPr>
            <a:r>
              <a:rPr lang="uk-UA" dirty="0" smtClean="0">
                <a:latin typeface="Bookman Old Style" pitchFamily="18" charset="0"/>
              </a:rPr>
              <a:t>досі не стало  туристичним осередком, навіть в межах нашої держави.  </a:t>
            </a:r>
            <a:endParaRPr lang="ru-RU" dirty="0" smtClean="0">
              <a:latin typeface="Bookman Old Style" pitchFamily="18" charset="0"/>
            </a:endParaRPr>
          </a:p>
          <a:p>
            <a:pPr algn="ct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normAutofit fontScale="90000"/>
          </a:bodyPr>
          <a:lstStyle/>
          <a:p>
            <a:pPr algn="ctr"/>
            <a:r>
              <a:rPr lang="en-US" sz="3100" b="1" dirty="0" smtClean="0"/>
              <a:t>SWOT </a:t>
            </a:r>
            <a:r>
              <a:rPr lang="ru-RU" sz="3100" b="1" dirty="0" smtClean="0"/>
              <a:t>– </a:t>
            </a:r>
            <a:r>
              <a:rPr lang="ru-RU" sz="3100" b="1" dirty="0" err="1" smtClean="0"/>
              <a:t>анал</a:t>
            </a:r>
            <a:r>
              <a:rPr lang="uk-UA" sz="3100" b="1" dirty="0" smtClean="0"/>
              <a:t>із туристичної складової розвитку </a:t>
            </a:r>
            <a:r>
              <a:rPr lang="ru-RU" sz="3100" dirty="0" smtClean="0"/>
              <a:t/>
            </a:r>
            <a:br>
              <a:rPr lang="ru-RU" sz="3100" dirty="0" smtClean="0"/>
            </a:br>
            <a:r>
              <a:rPr lang="uk-UA" sz="3100" b="1" dirty="0" smtClean="0"/>
              <a:t>міста Ніжина</a:t>
            </a:r>
            <a:endParaRPr lang="ru-RU" dirty="0"/>
          </a:p>
        </p:txBody>
      </p:sp>
      <p:sp>
        <p:nvSpPr>
          <p:cNvPr id="6" name="Содержимое 5"/>
          <p:cNvSpPr>
            <a:spLocks noGrp="1"/>
          </p:cNvSpPr>
          <p:nvPr>
            <p:ph sz="quarter" idx="1"/>
          </p:nvPr>
        </p:nvSpPr>
        <p:spPr/>
        <p:txBody>
          <a:bodyPr>
            <a:normAutofit lnSpcReduction="10000"/>
          </a:bodyPr>
          <a:lstStyle/>
          <a:p>
            <a:pPr algn="ctr">
              <a:buNone/>
            </a:pPr>
            <a:r>
              <a:rPr lang="uk-UA" b="1" dirty="0" err="1" smtClean="0">
                <a:latin typeface="Bookman Old Style" pitchFamily="18" charset="0"/>
              </a:rPr>
              <a:t>Cильні</a:t>
            </a:r>
            <a:r>
              <a:rPr lang="uk-UA" b="1" dirty="0" smtClean="0">
                <a:latin typeface="Bookman Old Style" pitchFamily="18" charset="0"/>
              </a:rPr>
              <a:t> сторони</a:t>
            </a:r>
            <a:endParaRPr lang="ru-RU" dirty="0" smtClean="0">
              <a:latin typeface="Bookman Old Style" pitchFamily="18" charset="0"/>
            </a:endParaRPr>
          </a:p>
          <a:p>
            <a:r>
              <a:rPr lang="uk-UA" dirty="0" smtClean="0">
                <a:latin typeface="Bookman Old Style" pitchFamily="18" charset="0"/>
              </a:rPr>
              <a:t>1. Прикордонне розташування</a:t>
            </a:r>
            <a:br>
              <a:rPr lang="uk-UA" dirty="0" smtClean="0">
                <a:latin typeface="Bookman Old Style" pitchFamily="18" charset="0"/>
              </a:rPr>
            </a:br>
            <a:r>
              <a:rPr lang="uk-UA" dirty="0" smtClean="0">
                <a:latin typeface="Bookman Old Style" pitchFamily="18" charset="0"/>
              </a:rPr>
              <a:t>2. Залізничне сполучення з Києвом, Львовом, Ужгородом, Харковом, Одесою, Сімферополем, Мінськом, Москвою та Санкт-Петербургом</a:t>
            </a:r>
            <a:endParaRPr lang="ru-RU" dirty="0" smtClean="0">
              <a:latin typeface="Bookman Old Style" pitchFamily="18" charset="0"/>
            </a:endParaRPr>
          </a:p>
          <a:p>
            <a:r>
              <a:rPr lang="uk-UA" dirty="0" smtClean="0">
                <a:latin typeface="Bookman Old Style" pitchFamily="18" charset="0"/>
              </a:rPr>
              <a:t>3. Порівняно низька забрудненість території токсичними відходами</a:t>
            </a:r>
            <a:br>
              <a:rPr lang="uk-UA" dirty="0" smtClean="0">
                <a:latin typeface="Bookman Old Style" pitchFamily="18" charset="0"/>
              </a:rPr>
            </a:br>
            <a:r>
              <a:rPr lang="uk-UA" dirty="0" smtClean="0">
                <a:latin typeface="Bookman Old Style" pitchFamily="18" charset="0"/>
              </a:rPr>
              <a:t>4. Наявність міжнародних транспортних коридорів</a:t>
            </a:r>
            <a:endParaRPr lang="ru-RU" dirty="0" smtClean="0">
              <a:latin typeface="Bookman Old Style" pitchFamily="18" charset="0"/>
            </a:endParaRPr>
          </a:p>
          <a:p>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normAutofit fontScale="90000"/>
          </a:bodyPr>
          <a:lstStyle/>
          <a:p>
            <a:pPr algn="ctr"/>
            <a:r>
              <a:rPr lang="en-US" sz="3100" b="1" dirty="0" smtClean="0"/>
              <a:t>SWOT </a:t>
            </a:r>
            <a:r>
              <a:rPr lang="ru-RU" sz="3100" b="1" dirty="0" smtClean="0"/>
              <a:t>– </a:t>
            </a:r>
            <a:r>
              <a:rPr lang="ru-RU" sz="3100" b="1" dirty="0" err="1" smtClean="0"/>
              <a:t>анал</a:t>
            </a:r>
            <a:r>
              <a:rPr lang="uk-UA" sz="3100" b="1" dirty="0" smtClean="0"/>
              <a:t>із туристичної складової розвитку </a:t>
            </a:r>
            <a:r>
              <a:rPr lang="ru-RU" sz="3100" dirty="0" smtClean="0"/>
              <a:t/>
            </a:r>
            <a:br>
              <a:rPr lang="ru-RU" sz="3100" dirty="0" smtClean="0"/>
            </a:br>
            <a:r>
              <a:rPr lang="uk-UA" sz="3100" b="1" dirty="0" smtClean="0"/>
              <a:t>міста Ніжина</a:t>
            </a:r>
            <a:endParaRPr lang="ru-RU" dirty="0"/>
          </a:p>
        </p:txBody>
      </p:sp>
      <p:sp>
        <p:nvSpPr>
          <p:cNvPr id="6" name="Содержимое 5"/>
          <p:cNvSpPr>
            <a:spLocks noGrp="1"/>
          </p:cNvSpPr>
          <p:nvPr>
            <p:ph sz="quarter" idx="1"/>
          </p:nvPr>
        </p:nvSpPr>
        <p:spPr/>
        <p:txBody>
          <a:bodyPr>
            <a:normAutofit fontScale="62500" lnSpcReduction="20000"/>
          </a:bodyPr>
          <a:lstStyle/>
          <a:p>
            <a:pPr algn="ctr">
              <a:buNone/>
            </a:pPr>
            <a:r>
              <a:rPr lang="uk-UA" sz="3600" b="1" dirty="0" smtClean="0">
                <a:latin typeface="Bookman Old Style" pitchFamily="18" charset="0"/>
              </a:rPr>
              <a:t>Слабкі </a:t>
            </a:r>
            <a:r>
              <a:rPr lang="uk-UA" sz="3600" b="1" dirty="0" err="1" smtClean="0">
                <a:latin typeface="Bookman Old Style" pitchFamily="18" charset="0"/>
              </a:rPr>
              <a:t>сторонни</a:t>
            </a:r>
            <a:endParaRPr lang="ru-RU" sz="3600" dirty="0" smtClean="0">
              <a:latin typeface="Bookman Old Style" pitchFamily="18" charset="0"/>
            </a:endParaRPr>
          </a:p>
          <a:p>
            <a:r>
              <a:rPr lang="uk-UA" sz="3600" dirty="0" smtClean="0">
                <a:latin typeface="Bookman Old Style" pitchFamily="18" charset="0"/>
              </a:rPr>
              <a:t>1. Нерозвиненість інфраструктури на основних автомагістралях області (готельно-ресторанний та авторемонтний сервіс)</a:t>
            </a:r>
            <a:br>
              <a:rPr lang="uk-UA" sz="3600" dirty="0" smtClean="0">
                <a:latin typeface="Bookman Old Style" pitchFamily="18" charset="0"/>
              </a:rPr>
            </a:br>
            <a:r>
              <a:rPr lang="uk-UA" sz="3600" dirty="0" smtClean="0">
                <a:latin typeface="Bookman Old Style" pitchFamily="18" charset="0"/>
              </a:rPr>
              <a:t>2. Низька якість сервісного обслуговування</a:t>
            </a:r>
            <a:br>
              <a:rPr lang="uk-UA" sz="3600" dirty="0" smtClean="0">
                <a:latin typeface="Bookman Old Style" pitchFamily="18" charset="0"/>
              </a:rPr>
            </a:br>
            <a:r>
              <a:rPr lang="uk-UA" sz="3600" dirty="0" smtClean="0">
                <a:latin typeface="Bookman Old Style" pitchFamily="18" charset="0"/>
              </a:rPr>
              <a:t>3. Значна частина автошляхів потребує реконструкції і ремонту та не відповідає </a:t>
            </a:r>
            <a:r>
              <a:rPr lang="uk-UA" sz="3600" dirty="0" err="1" smtClean="0">
                <a:latin typeface="Bookman Old Style" pitchFamily="18" charset="0"/>
              </a:rPr>
              <a:t>євростандартам</a:t>
            </a:r>
            <a:r>
              <a:rPr lang="uk-UA" sz="3600" dirty="0" smtClean="0">
                <a:latin typeface="Bookman Old Style" pitchFamily="18" charset="0"/>
              </a:rPr>
              <a:t/>
            </a:r>
            <a:br>
              <a:rPr lang="uk-UA" sz="3600" dirty="0" smtClean="0">
                <a:latin typeface="Bookman Old Style" pitchFamily="18" charset="0"/>
              </a:rPr>
            </a:br>
            <a:r>
              <a:rPr lang="uk-UA" sz="3600" dirty="0" smtClean="0">
                <a:latin typeface="Bookman Old Style" pitchFamily="18" charset="0"/>
              </a:rPr>
              <a:t>4. Не повністю використані можливості міжнародної співпраці </a:t>
            </a:r>
            <a:endParaRPr lang="ru-RU" sz="3600" dirty="0" smtClean="0">
              <a:latin typeface="Bookman Old Style" pitchFamily="18" charset="0"/>
            </a:endParaRPr>
          </a:p>
          <a:p>
            <a:r>
              <a:rPr lang="uk-UA" sz="3600" dirty="0" smtClean="0">
                <a:latin typeface="Bookman Old Style" pitchFamily="18" charset="0"/>
              </a:rPr>
              <a:t>5. Низька диверсифікація підприємств туристичної галузі</a:t>
            </a:r>
            <a:br>
              <a:rPr lang="uk-UA" sz="3600" dirty="0" smtClean="0">
                <a:latin typeface="Bookman Old Style" pitchFamily="18" charset="0"/>
              </a:rPr>
            </a:br>
            <a:r>
              <a:rPr lang="uk-UA" sz="3600" dirty="0" smtClean="0">
                <a:latin typeface="Bookman Old Style" pitchFamily="18" charset="0"/>
              </a:rPr>
              <a:t>6. Низька інноваційна активність</a:t>
            </a:r>
            <a:br>
              <a:rPr lang="uk-UA" sz="3600" dirty="0" smtClean="0">
                <a:latin typeface="Bookman Old Style" pitchFamily="18" charset="0"/>
              </a:rPr>
            </a:br>
            <a:r>
              <a:rPr lang="uk-UA" sz="3600" dirty="0" smtClean="0">
                <a:latin typeface="Bookman Old Style" pitchFamily="18" charset="0"/>
              </a:rPr>
              <a:t>7. Недостатня кількість кваліфікованих робітників</a:t>
            </a:r>
            <a:br>
              <a:rPr lang="uk-UA" sz="3600" dirty="0" smtClean="0">
                <a:latin typeface="Bookman Old Style" pitchFamily="18" charset="0"/>
              </a:rPr>
            </a:br>
            <a:endParaRPr lang="ru-RU" sz="3600" dirty="0" smtClean="0">
              <a:latin typeface="Bookman Old Style" pitchFamily="18" charset="0"/>
            </a:endParaRPr>
          </a:p>
          <a:p>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normAutofit fontScale="90000"/>
          </a:bodyPr>
          <a:lstStyle/>
          <a:p>
            <a:pPr algn="ctr"/>
            <a:r>
              <a:rPr lang="en-US" sz="3100" b="1" dirty="0" smtClean="0"/>
              <a:t>SWOT </a:t>
            </a:r>
            <a:r>
              <a:rPr lang="ru-RU" sz="3100" b="1" dirty="0" smtClean="0"/>
              <a:t>– </a:t>
            </a:r>
            <a:r>
              <a:rPr lang="ru-RU" sz="3100" b="1" dirty="0" err="1" smtClean="0"/>
              <a:t>анал</a:t>
            </a:r>
            <a:r>
              <a:rPr lang="uk-UA" sz="3100" b="1" dirty="0" smtClean="0"/>
              <a:t>із туристичної складової розвитку </a:t>
            </a:r>
            <a:r>
              <a:rPr lang="ru-RU" sz="3100" dirty="0" smtClean="0"/>
              <a:t/>
            </a:r>
            <a:br>
              <a:rPr lang="ru-RU" sz="3100" dirty="0" smtClean="0"/>
            </a:br>
            <a:r>
              <a:rPr lang="uk-UA" sz="3100" b="1" dirty="0" smtClean="0"/>
              <a:t>міста Ніжина</a:t>
            </a:r>
            <a:endParaRPr lang="ru-RU" dirty="0"/>
          </a:p>
        </p:txBody>
      </p:sp>
      <p:sp>
        <p:nvSpPr>
          <p:cNvPr id="6" name="Содержимое 5"/>
          <p:cNvSpPr>
            <a:spLocks noGrp="1"/>
          </p:cNvSpPr>
          <p:nvPr>
            <p:ph sz="quarter" idx="1"/>
          </p:nvPr>
        </p:nvSpPr>
        <p:spPr/>
        <p:txBody>
          <a:bodyPr>
            <a:normAutofit fontScale="77500" lnSpcReduction="20000"/>
          </a:bodyPr>
          <a:lstStyle/>
          <a:p>
            <a:pPr algn="ctr">
              <a:buNone/>
            </a:pPr>
            <a:r>
              <a:rPr lang="uk-UA" sz="3100" b="1" dirty="0" smtClean="0">
                <a:latin typeface="Bookman Old Style" pitchFamily="18" charset="0"/>
              </a:rPr>
              <a:t>Сприятливі можливості</a:t>
            </a:r>
            <a:endParaRPr lang="ru-RU" sz="3100" dirty="0" smtClean="0">
              <a:latin typeface="Bookman Old Style" pitchFamily="18" charset="0"/>
            </a:endParaRPr>
          </a:p>
          <a:p>
            <a:r>
              <a:rPr lang="uk-UA" sz="3100" dirty="0" smtClean="0">
                <a:latin typeface="Bookman Old Style" pitchFamily="18" charset="0"/>
              </a:rPr>
              <a:t>1. Розвиток транспортної  інфраструктури</a:t>
            </a:r>
            <a:br>
              <a:rPr lang="uk-UA" sz="3100" dirty="0" smtClean="0">
                <a:latin typeface="Bookman Old Style" pitchFamily="18" charset="0"/>
              </a:rPr>
            </a:br>
            <a:r>
              <a:rPr lang="uk-UA" sz="3100" dirty="0" smtClean="0">
                <a:latin typeface="Bookman Old Style" pitchFamily="18" charset="0"/>
              </a:rPr>
              <a:t>2. Розвиток міжнародної співпраці в економічній та культурній сферах</a:t>
            </a:r>
            <a:br>
              <a:rPr lang="uk-UA" sz="3100" dirty="0" smtClean="0">
                <a:latin typeface="Bookman Old Style" pitchFamily="18" charset="0"/>
              </a:rPr>
            </a:br>
            <a:r>
              <a:rPr lang="uk-UA" sz="3100" dirty="0" smtClean="0">
                <a:latin typeface="Bookman Old Style" pitchFamily="18" charset="0"/>
              </a:rPr>
              <a:t>3. Створення інституційних умов для розвитку територій і територіальних громад»</a:t>
            </a:r>
            <a:br>
              <a:rPr lang="uk-UA" sz="3100" dirty="0" smtClean="0">
                <a:latin typeface="Bookman Old Style" pitchFamily="18" charset="0"/>
              </a:rPr>
            </a:br>
            <a:r>
              <a:rPr lang="ru-RU" sz="3100" dirty="0" smtClean="0">
                <a:latin typeface="Bookman Old Style" pitchFamily="18" charset="0"/>
              </a:rPr>
              <a:t>4</a:t>
            </a:r>
            <a:r>
              <a:rPr lang="uk-UA" sz="3100" dirty="0" smtClean="0">
                <a:latin typeface="Bookman Old Style" pitchFamily="18" charset="0"/>
              </a:rPr>
              <a:t>. Розвиток фінансової інфраструктури та інфраструктури підтримки туризму</a:t>
            </a:r>
            <a:br>
              <a:rPr lang="uk-UA" sz="3100" dirty="0" smtClean="0">
                <a:latin typeface="Bookman Old Style" pitchFamily="18" charset="0"/>
              </a:rPr>
            </a:br>
            <a:r>
              <a:rPr lang="uk-UA" sz="3100" dirty="0" smtClean="0">
                <a:latin typeface="Bookman Old Style" pitchFamily="18" charset="0"/>
              </a:rPr>
              <a:t>5. Реалізація інвестиційних проектів на умовах </a:t>
            </a:r>
            <a:r>
              <a:rPr lang="uk-UA" sz="3100" dirty="0" err="1" smtClean="0">
                <a:latin typeface="Bookman Old Style" pitchFamily="18" charset="0"/>
              </a:rPr>
              <a:t>співфінансування</a:t>
            </a:r>
            <a:r>
              <a:rPr lang="uk-UA" sz="3100" dirty="0" smtClean="0">
                <a:latin typeface="Bookman Old Style" pitchFamily="18" charset="0"/>
              </a:rPr>
              <a:t> із державного бюджету</a:t>
            </a:r>
            <a:br>
              <a:rPr lang="uk-UA" sz="3100" dirty="0" smtClean="0">
                <a:latin typeface="Bookman Old Style" pitchFamily="18" charset="0"/>
              </a:rPr>
            </a:br>
            <a:r>
              <a:rPr lang="en-US" sz="3100" smtClean="0">
                <a:latin typeface="Bookman Old Style" pitchFamily="18" charset="0"/>
              </a:rPr>
              <a:t>6</a:t>
            </a:r>
            <a:r>
              <a:rPr lang="uk-UA" sz="3100" smtClean="0">
                <a:latin typeface="Bookman Old Style" pitchFamily="18" charset="0"/>
              </a:rPr>
              <a:t>. </a:t>
            </a:r>
            <a:r>
              <a:rPr lang="uk-UA" sz="3100" dirty="0" smtClean="0">
                <a:latin typeface="Bookman Old Style" pitchFamily="18" charset="0"/>
              </a:rPr>
              <a:t>Реалізація Закону України «Про стимулювання розвитку регіонів» та державної стратегії регіонального розвитку</a:t>
            </a:r>
            <a:r>
              <a:rPr lang="uk-UA" dirty="0" smtClean="0"/>
              <a:t/>
            </a:r>
            <a:br>
              <a:rPr lang="uk-UA" dirty="0" smtClean="0"/>
            </a:br>
            <a:endParaRPr lang="ru-RU" dirty="0" smtClean="0"/>
          </a:p>
          <a:p>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normAutofit fontScale="90000"/>
          </a:bodyPr>
          <a:lstStyle/>
          <a:p>
            <a:pPr algn="ctr"/>
            <a:r>
              <a:rPr lang="en-US" sz="3100" b="1" dirty="0" smtClean="0"/>
              <a:t>SWOT </a:t>
            </a:r>
            <a:r>
              <a:rPr lang="ru-RU" sz="3100" b="1" dirty="0" smtClean="0"/>
              <a:t>– </a:t>
            </a:r>
            <a:r>
              <a:rPr lang="ru-RU" sz="3100" b="1" dirty="0" err="1" smtClean="0"/>
              <a:t>анал</a:t>
            </a:r>
            <a:r>
              <a:rPr lang="uk-UA" sz="3100" b="1" dirty="0" smtClean="0"/>
              <a:t>із туристичної складової розвитку </a:t>
            </a:r>
            <a:r>
              <a:rPr lang="ru-RU" sz="3100" dirty="0" smtClean="0"/>
              <a:t/>
            </a:r>
            <a:br>
              <a:rPr lang="ru-RU" sz="3100" dirty="0" smtClean="0"/>
            </a:br>
            <a:r>
              <a:rPr lang="uk-UA" sz="3100" b="1" dirty="0" smtClean="0"/>
              <a:t>міста Ніжина</a:t>
            </a:r>
            <a:endParaRPr lang="ru-RU" dirty="0"/>
          </a:p>
        </p:txBody>
      </p:sp>
      <p:sp>
        <p:nvSpPr>
          <p:cNvPr id="6" name="Содержимое 5"/>
          <p:cNvSpPr>
            <a:spLocks noGrp="1"/>
          </p:cNvSpPr>
          <p:nvPr>
            <p:ph sz="quarter" idx="1"/>
          </p:nvPr>
        </p:nvSpPr>
        <p:spPr/>
        <p:txBody>
          <a:bodyPr>
            <a:normAutofit fontScale="62500" lnSpcReduction="20000"/>
          </a:bodyPr>
          <a:lstStyle/>
          <a:p>
            <a:pPr algn="ctr">
              <a:buNone/>
            </a:pPr>
            <a:r>
              <a:rPr lang="uk-UA" sz="3600" b="1" dirty="0" smtClean="0">
                <a:latin typeface="Bookman Old Style" pitchFamily="18" charset="0"/>
              </a:rPr>
              <a:t>Можливі загрози</a:t>
            </a:r>
            <a:endParaRPr lang="ru-RU" sz="3600" dirty="0" smtClean="0">
              <a:latin typeface="Bookman Old Style" pitchFamily="18" charset="0"/>
            </a:endParaRPr>
          </a:p>
          <a:p>
            <a:r>
              <a:rPr lang="uk-UA" sz="3600" dirty="0" smtClean="0">
                <a:latin typeface="Bookman Old Style" pitchFamily="18" charset="0"/>
              </a:rPr>
              <a:t>1. Послаблення уваги центральних органів виконавчої влади до реалізації державної стратегії регіонального розвитку</a:t>
            </a:r>
            <a:br>
              <a:rPr lang="uk-UA" sz="3600" dirty="0" smtClean="0">
                <a:latin typeface="Bookman Old Style" pitchFamily="18" charset="0"/>
              </a:rPr>
            </a:br>
            <a:r>
              <a:rPr lang="uk-UA" sz="3600" dirty="0" smtClean="0">
                <a:latin typeface="Bookman Old Style" pitchFamily="18" charset="0"/>
              </a:rPr>
              <a:t>2. Неефективні процеси реформування економіки</a:t>
            </a:r>
            <a:br>
              <a:rPr lang="uk-UA" sz="3600" dirty="0" smtClean="0">
                <a:latin typeface="Bookman Old Style" pitchFamily="18" charset="0"/>
              </a:rPr>
            </a:br>
            <a:r>
              <a:rPr lang="uk-UA" sz="3600" dirty="0" smtClean="0">
                <a:latin typeface="Bookman Old Style" pitchFamily="18" charset="0"/>
              </a:rPr>
              <a:t>3. Посилення централізації органів державної влади</a:t>
            </a:r>
            <a:br>
              <a:rPr lang="uk-UA" sz="3600" dirty="0" smtClean="0">
                <a:latin typeface="Bookman Old Style" pitchFamily="18" charset="0"/>
              </a:rPr>
            </a:br>
            <a:r>
              <a:rPr lang="uk-UA" sz="3600" dirty="0" smtClean="0">
                <a:latin typeface="Bookman Old Style" pitchFamily="18" charset="0"/>
              </a:rPr>
              <a:t>4. Нестабільна економічна і політична ситуація в Україні</a:t>
            </a:r>
            <a:br>
              <a:rPr lang="uk-UA" sz="3600" dirty="0" smtClean="0">
                <a:latin typeface="Bookman Old Style" pitchFamily="18" charset="0"/>
              </a:rPr>
            </a:br>
            <a:r>
              <a:rPr lang="uk-UA" sz="3600" dirty="0" smtClean="0">
                <a:latin typeface="Bookman Old Style" pitchFamily="18" charset="0"/>
              </a:rPr>
              <a:t>5. Погіршення умов фінансування і кредитування</a:t>
            </a:r>
            <a:br>
              <a:rPr lang="uk-UA" sz="3600" dirty="0" smtClean="0">
                <a:latin typeface="Bookman Old Style" pitchFamily="18" charset="0"/>
              </a:rPr>
            </a:br>
            <a:r>
              <a:rPr lang="uk-UA" sz="3600" dirty="0" smtClean="0">
                <a:latin typeface="Bookman Old Style" pitchFamily="18" charset="0"/>
              </a:rPr>
              <a:t>6. Подальше погіршення інфраструктури</a:t>
            </a:r>
            <a:br>
              <a:rPr lang="uk-UA" sz="3600" dirty="0" smtClean="0">
                <a:latin typeface="Bookman Old Style" pitchFamily="18" charset="0"/>
              </a:rPr>
            </a:br>
            <a:r>
              <a:rPr lang="uk-UA" sz="3600" dirty="0" smtClean="0">
                <a:latin typeface="Bookman Old Style" pitchFamily="18" charset="0"/>
              </a:rPr>
              <a:t>7. Відтік активних кадрів у зв’язку з попитом нових «центрів тяжіння» кваліфікованої робочої сили</a:t>
            </a:r>
            <a:endParaRPr lang="ru-RU" sz="3600" dirty="0" smtClean="0">
              <a:latin typeface="Bookman Old Style" pitchFamily="18" charset="0"/>
            </a:endParaRPr>
          </a:p>
          <a:p>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1" dirty="0" smtClean="0"/>
              <a:t>Учасники розвитку туристичної </a:t>
            </a:r>
            <a:r>
              <a:rPr lang="uk-UA" b="1" dirty="0" err="1" smtClean="0"/>
              <a:t>візії</a:t>
            </a:r>
            <a:r>
              <a:rPr lang="uk-UA" b="1" dirty="0" smtClean="0"/>
              <a:t> міста</a:t>
            </a:r>
            <a:endParaRPr lang="ru-RU" dirty="0"/>
          </a:p>
        </p:txBody>
      </p:sp>
      <p:graphicFrame>
        <p:nvGraphicFramePr>
          <p:cNvPr id="4" name="Содержимое 3"/>
          <p:cNvGraphicFramePr>
            <a:graphicFrameLocks noGrp="1"/>
          </p:cNvGraphicFramePr>
          <p:nvPr>
            <p:ph sz="quarter" idx="1"/>
          </p:nvPr>
        </p:nvGraphicFramePr>
        <p:xfrm>
          <a:off x="612775" y="1600200"/>
          <a:ext cx="8207696" cy="5105250"/>
        </p:xfrm>
        <a:graphic>
          <a:graphicData uri="http://schemas.openxmlformats.org/drawingml/2006/table">
            <a:tbl>
              <a:tblPr firstRow="1" bandRow="1">
                <a:tableStyleId>{5C22544A-7EE6-4342-B048-85BDC9FD1C3A}</a:tableStyleId>
              </a:tblPr>
              <a:tblGrid>
                <a:gridCol w="4103848"/>
                <a:gridCol w="4103848"/>
              </a:tblGrid>
              <a:tr h="731417">
                <a:tc>
                  <a:txBody>
                    <a:bodyPr/>
                    <a:lstStyle/>
                    <a:p>
                      <a:pPr algn="ctr">
                        <a:lnSpc>
                          <a:spcPct val="150000"/>
                        </a:lnSpc>
                        <a:spcAft>
                          <a:spcPts val="0"/>
                        </a:spcAft>
                      </a:pPr>
                      <a:r>
                        <a:rPr lang="uk-UA" sz="2800" dirty="0">
                          <a:solidFill>
                            <a:srgbClr val="FFFFFF"/>
                          </a:solidFill>
                          <a:latin typeface="Bookman Old Style"/>
                          <a:ea typeface="Times New Roman"/>
                          <a:cs typeface="Arial"/>
                        </a:rPr>
                        <a:t>безпосередні</a:t>
                      </a:r>
                      <a:endParaRPr lang="ru-RU" sz="2800" dirty="0">
                        <a:latin typeface="Times New Roman"/>
                        <a:ea typeface="Times New Roman"/>
                      </a:endParaRPr>
                    </a:p>
                  </a:txBody>
                  <a:tcPr marL="68580" marR="68580" marT="0" marB="0"/>
                </a:tc>
                <a:tc>
                  <a:txBody>
                    <a:bodyPr/>
                    <a:lstStyle/>
                    <a:p>
                      <a:pPr algn="ctr">
                        <a:lnSpc>
                          <a:spcPct val="150000"/>
                        </a:lnSpc>
                        <a:spcAft>
                          <a:spcPts val="0"/>
                        </a:spcAft>
                      </a:pPr>
                      <a:r>
                        <a:rPr lang="uk-UA" sz="2800" dirty="0">
                          <a:solidFill>
                            <a:srgbClr val="FFFFFF"/>
                          </a:solidFill>
                          <a:latin typeface="Bookman Old Style"/>
                          <a:ea typeface="Times New Roman"/>
                          <a:cs typeface="Arial"/>
                        </a:rPr>
                        <a:t>опосередковані</a:t>
                      </a:r>
                      <a:endParaRPr lang="ru-RU" sz="2800" dirty="0">
                        <a:latin typeface="Times New Roman"/>
                        <a:ea typeface="Times New Roman"/>
                      </a:endParaRPr>
                    </a:p>
                  </a:txBody>
                  <a:tcPr marL="68580" marR="68580" marT="0" marB="0"/>
                </a:tc>
              </a:tr>
              <a:tr h="1082096">
                <a:tc>
                  <a:txBody>
                    <a:bodyPr/>
                    <a:lstStyle/>
                    <a:p>
                      <a:pPr algn="ctr">
                        <a:lnSpc>
                          <a:spcPct val="150000"/>
                        </a:lnSpc>
                        <a:spcAft>
                          <a:spcPts val="0"/>
                        </a:spcAft>
                      </a:pPr>
                      <a:r>
                        <a:rPr lang="uk-UA" sz="1600" dirty="0">
                          <a:latin typeface="Bookman Old Style"/>
                          <a:ea typeface="Times New Roman"/>
                          <a:cs typeface="Arial"/>
                        </a:rPr>
                        <a:t>Ніжинська міська рада</a:t>
                      </a:r>
                      <a:endParaRPr lang="ru-RU" sz="1600" dirty="0">
                        <a:latin typeface="Times New Roman"/>
                        <a:ea typeface="Times New Roman"/>
                      </a:endParaRPr>
                    </a:p>
                  </a:txBody>
                  <a:tcPr marL="68580" marR="68580" marT="0" marB="0"/>
                </a:tc>
                <a:tc>
                  <a:txBody>
                    <a:bodyPr/>
                    <a:lstStyle/>
                    <a:p>
                      <a:pPr algn="ctr">
                        <a:lnSpc>
                          <a:spcPct val="150000"/>
                        </a:lnSpc>
                        <a:spcAft>
                          <a:spcPts val="0"/>
                        </a:spcAft>
                      </a:pPr>
                      <a:r>
                        <a:rPr lang="uk-UA" sz="1600" dirty="0">
                          <a:latin typeface="Bookman Old Style"/>
                          <a:ea typeface="Times New Roman"/>
                          <a:cs typeface="Arial"/>
                        </a:rPr>
                        <a:t>Приватні підприємці міста у відповідних галузях (готельна, харчова, дозвілля, туристична тощо</a:t>
                      </a:r>
                      <a:r>
                        <a:rPr lang="uk-UA" sz="1600" dirty="0" smtClean="0">
                          <a:latin typeface="Bookman Old Style"/>
                          <a:ea typeface="Times New Roman"/>
                          <a:cs typeface="Arial"/>
                        </a:rPr>
                        <a:t>)</a:t>
                      </a:r>
                    </a:p>
                    <a:p>
                      <a:pPr algn="ctr">
                        <a:lnSpc>
                          <a:spcPct val="150000"/>
                        </a:lnSpc>
                        <a:spcAft>
                          <a:spcPts val="0"/>
                        </a:spcAft>
                      </a:pPr>
                      <a:endParaRPr lang="ru-RU" sz="1600" dirty="0">
                        <a:latin typeface="Times New Roman"/>
                        <a:ea typeface="Times New Roman"/>
                      </a:endParaRPr>
                    </a:p>
                  </a:txBody>
                  <a:tcPr marL="68580" marR="68580" marT="0" marB="0"/>
                </a:tc>
              </a:tr>
              <a:tr h="1082096">
                <a:tc>
                  <a:txBody>
                    <a:bodyPr/>
                    <a:lstStyle/>
                    <a:p>
                      <a:pPr algn="ctr">
                        <a:lnSpc>
                          <a:spcPct val="150000"/>
                        </a:lnSpc>
                        <a:spcAft>
                          <a:spcPts val="0"/>
                        </a:spcAft>
                      </a:pPr>
                      <a:r>
                        <a:rPr lang="uk-UA" sz="1600" dirty="0">
                          <a:latin typeface="Bookman Old Style"/>
                          <a:ea typeface="Times New Roman"/>
                          <a:cs typeface="Arial"/>
                        </a:rPr>
                        <a:t>Виконавчий комітет Ніжинської міської ради  та відповідні структурні об’єднання</a:t>
                      </a:r>
                      <a:endParaRPr lang="ru-RU" sz="1600" dirty="0">
                        <a:latin typeface="Times New Roman"/>
                        <a:ea typeface="Times New Roman"/>
                      </a:endParaRPr>
                    </a:p>
                  </a:txBody>
                  <a:tcPr marL="68580" marR="68580" marT="0" marB="0"/>
                </a:tc>
                <a:tc>
                  <a:txBody>
                    <a:bodyPr/>
                    <a:lstStyle/>
                    <a:p>
                      <a:pPr algn="ctr">
                        <a:lnSpc>
                          <a:spcPct val="150000"/>
                        </a:lnSpc>
                        <a:spcAft>
                          <a:spcPts val="0"/>
                        </a:spcAft>
                      </a:pPr>
                      <a:r>
                        <a:rPr lang="uk-UA" sz="1600">
                          <a:latin typeface="Bookman Old Style"/>
                          <a:ea typeface="Times New Roman"/>
                          <a:cs typeface="Arial"/>
                        </a:rPr>
                        <a:t>Навчальні заклади міста</a:t>
                      </a:r>
                      <a:endParaRPr lang="ru-RU" sz="1600">
                        <a:latin typeface="Times New Roman"/>
                        <a:ea typeface="Times New Roman"/>
                      </a:endParaRPr>
                    </a:p>
                  </a:txBody>
                  <a:tcPr marL="68580" marR="68580" marT="0" marB="0"/>
                </a:tc>
              </a:tr>
              <a:tr h="1082096">
                <a:tc>
                  <a:txBody>
                    <a:bodyPr/>
                    <a:lstStyle/>
                    <a:p>
                      <a:pPr algn="ctr">
                        <a:lnSpc>
                          <a:spcPct val="150000"/>
                        </a:lnSpc>
                        <a:spcAft>
                          <a:spcPts val="0"/>
                        </a:spcAft>
                      </a:pPr>
                      <a:r>
                        <a:rPr lang="uk-UA" sz="1600" dirty="0">
                          <a:latin typeface="Bookman Old Style"/>
                          <a:ea typeface="Times New Roman"/>
                          <a:cs typeface="Arial"/>
                        </a:rPr>
                        <a:t>Управління культури і туризму НМР та підзвітні заклади культури міста</a:t>
                      </a:r>
                      <a:endParaRPr lang="ru-RU" sz="1600" dirty="0">
                        <a:latin typeface="Times New Roman"/>
                        <a:ea typeface="Times New Roman"/>
                      </a:endParaRPr>
                    </a:p>
                  </a:txBody>
                  <a:tcPr marL="68580" marR="68580" marT="0" marB="0"/>
                </a:tc>
                <a:tc>
                  <a:txBody>
                    <a:bodyPr/>
                    <a:lstStyle/>
                    <a:p>
                      <a:pPr algn="ctr">
                        <a:lnSpc>
                          <a:spcPct val="150000"/>
                        </a:lnSpc>
                        <a:spcAft>
                          <a:spcPts val="0"/>
                        </a:spcAft>
                      </a:pPr>
                      <a:r>
                        <a:rPr lang="uk-UA" sz="1600" dirty="0">
                          <a:latin typeface="Bookman Old Style"/>
                          <a:ea typeface="Times New Roman"/>
                          <a:cs typeface="Arial"/>
                        </a:rPr>
                        <a:t>Волонтери та громадські об’єднання</a:t>
                      </a:r>
                      <a:endParaRPr lang="ru-RU" sz="1600" dirty="0">
                        <a:latin typeface="Times New Roman"/>
                        <a:ea typeface="Times New Roman"/>
                      </a:endParaRPr>
                    </a:p>
                  </a:txBody>
                  <a:tcPr marL="68580" marR="68580" marT="0" marB="0"/>
                </a:tc>
              </a:tr>
              <a:tr h="731417">
                <a:tc>
                  <a:txBody>
                    <a:bodyPr/>
                    <a:lstStyle/>
                    <a:p>
                      <a:pPr algn="ctr">
                        <a:lnSpc>
                          <a:spcPct val="150000"/>
                        </a:lnSpc>
                        <a:spcAft>
                          <a:spcPts val="0"/>
                        </a:spcAft>
                      </a:pPr>
                      <a:r>
                        <a:rPr lang="uk-UA" sz="1600">
                          <a:latin typeface="Bookman Old Style"/>
                          <a:ea typeface="Times New Roman"/>
                          <a:cs typeface="Arial"/>
                        </a:rPr>
                        <a:t>Агенція з туризму та розвитку ???</a:t>
                      </a:r>
                      <a:endParaRPr lang="ru-RU" sz="1600">
                        <a:latin typeface="Times New Roman"/>
                        <a:ea typeface="Times New Roman"/>
                      </a:endParaRPr>
                    </a:p>
                  </a:txBody>
                  <a:tcPr marL="68580" marR="68580" marT="0" marB="0"/>
                </a:tc>
                <a:tc>
                  <a:txBody>
                    <a:bodyPr/>
                    <a:lstStyle/>
                    <a:p>
                      <a:pPr algn="ctr">
                        <a:lnSpc>
                          <a:spcPct val="150000"/>
                        </a:lnSpc>
                        <a:spcAft>
                          <a:spcPts val="0"/>
                        </a:spcAft>
                      </a:pPr>
                      <a:endParaRPr lang="ru-RU" sz="1600" dirty="0">
                        <a:latin typeface="Times New Roman"/>
                        <a:ea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бычная">
  <a:themeElements>
    <a:clrScheme name="Обычная">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Обычная">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Обычная">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195</TotalTime>
  <Words>903</Words>
  <Application>Microsoft Office PowerPoint</Application>
  <PresentationFormat>Экран (4:3)</PresentationFormat>
  <Paragraphs>97</Paragraphs>
  <Slides>27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27</vt:i4>
      </vt:variant>
    </vt:vector>
  </HeadingPairs>
  <TitlesOfParts>
    <vt:vector size="28" baseType="lpstr">
      <vt:lpstr>Обычная</vt:lpstr>
      <vt:lpstr>Стратегія туристичного розвитку  міста Ніжина </vt:lpstr>
      <vt:lpstr>Передумови </vt:lpstr>
      <vt:lpstr>Передумови </vt:lpstr>
      <vt:lpstr>Місто Ніжин</vt:lpstr>
      <vt:lpstr>SWOT – аналіз туристичної складової розвитку  міста Ніжина</vt:lpstr>
      <vt:lpstr>SWOT – аналіз туристичної складової розвитку  міста Ніжина</vt:lpstr>
      <vt:lpstr>SWOT – аналіз туристичної складової розвитку  міста Ніжина</vt:lpstr>
      <vt:lpstr>SWOT – аналіз туристичної складової розвитку  міста Ніжина</vt:lpstr>
      <vt:lpstr>Учасники розвитку туристичної візії міста</vt:lpstr>
      <vt:lpstr>Головна характеристика стратегії – поєднання та впровадження кількох складових</vt:lpstr>
      <vt:lpstr>Стратегія диференціації </vt:lpstr>
      <vt:lpstr>Стратегія оптимізації витрат </vt:lpstr>
      <vt:lpstr>Стратегія розвитку продукту і росту ринку </vt:lpstr>
      <vt:lpstr>Об’єктивні терміни впровадження стратегії</vt:lpstr>
      <vt:lpstr>Головний принцип впровадження стратегії</vt:lpstr>
      <vt:lpstr>Пропоновані нововведення </vt:lpstr>
      <vt:lpstr>Визначення пріоритетності нововведень</vt:lpstr>
      <vt:lpstr>І) Забезпечити якісне управління туристичною галуззю та інформаційними потоками </vt:lpstr>
      <vt:lpstr>І) Забезпечити якісне управління туристичною галуззю та інформаційними потоками </vt:lpstr>
      <vt:lpstr>ІІ) Створити конкурентоспроможний туристичний продукт </vt:lpstr>
      <vt:lpstr>ІІ) Створити конкурентоспроможний туристичний продукт </vt:lpstr>
      <vt:lpstr>ІІІ ) Розбудувати сучасну мережу туристичної інфраструктури</vt:lpstr>
      <vt:lpstr>ІІІ ) Розбудувати сучасну мережу туристичної інфраструктури</vt:lpstr>
      <vt:lpstr>IV ) Посилити фінансові можливості туристичної галузі в Ніжині</vt:lpstr>
      <vt:lpstr>IV ) Посилити фінансові можливості туристичної галузі в Ніжині</vt:lpstr>
      <vt:lpstr>P.S.</vt:lpstr>
      <vt:lpstr>Дякую за увагу!</vt:lpstr>
    </vt:vector>
  </TitlesOfParts>
  <Company>office 2007 rus ent: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Стратегія туристичного розвитку  міста Ніжина </dc:title>
  <dc:creator>Admin</dc:creator>
  <cp:lastModifiedBy>Admin</cp:lastModifiedBy>
  <cp:revision>18</cp:revision>
  <dcterms:created xsi:type="dcterms:W3CDTF">2015-02-04T07:23:34Z</dcterms:created>
  <dcterms:modified xsi:type="dcterms:W3CDTF">2015-02-05T08:42:55Z</dcterms:modified>
</cp:coreProperties>
</file>